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5" r:id="rId1"/>
  </p:sldMasterIdLst>
  <p:notesMasterIdLst>
    <p:notesMasterId r:id="rId120"/>
  </p:notesMasterIdLst>
  <p:sldIdLst>
    <p:sldId id="362" r:id="rId2"/>
    <p:sldId id="443" r:id="rId3"/>
    <p:sldId id="259" r:id="rId4"/>
    <p:sldId id="260" r:id="rId5"/>
    <p:sldId id="346" r:id="rId6"/>
    <p:sldId id="262" r:id="rId7"/>
    <p:sldId id="334" r:id="rId8"/>
    <p:sldId id="387" r:id="rId9"/>
    <p:sldId id="432" r:id="rId10"/>
    <p:sldId id="392" r:id="rId11"/>
    <p:sldId id="393" r:id="rId12"/>
    <p:sldId id="360" r:id="rId13"/>
    <p:sldId id="347" r:id="rId14"/>
    <p:sldId id="348" r:id="rId15"/>
    <p:sldId id="340" r:id="rId16"/>
    <p:sldId id="341" r:id="rId17"/>
    <p:sldId id="356" r:id="rId18"/>
    <p:sldId id="349" r:id="rId19"/>
    <p:sldId id="350" r:id="rId20"/>
    <p:sldId id="353" r:id="rId21"/>
    <p:sldId id="354" r:id="rId22"/>
    <p:sldId id="355" r:id="rId23"/>
    <p:sldId id="357" r:id="rId24"/>
    <p:sldId id="358" r:id="rId25"/>
    <p:sldId id="352" r:id="rId26"/>
    <p:sldId id="351" r:id="rId27"/>
    <p:sldId id="336" r:id="rId28"/>
    <p:sldId id="426" r:id="rId29"/>
    <p:sldId id="436" r:id="rId30"/>
    <p:sldId id="435" r:id="rId31"/>
    <p:sldId id="427" r:id="rId32"/>
    <p:sldId id="428" r:id="rId33"/>
    <p:sldId id="429" r:id="rId34"/>
    <p:sldId id="430" r:id="rId35"/>
    <p:sldId id="431" r:id="rId36"/>
    <p:sldId id="375" r:id="rId37"/>
    <p:sldId id="361" r:id="rId38"/>
    <p:sldId id="337" r:id="rId39"/>
    <p:sldId id="417" r:id="rId40"/>
    <p:sldId id="359" r:id="rId41"/>
    <p:sldId id="419" r:id="rId42"/>
    <p:sldId id="420" r:id="rId43"/>
    <p:sldId id="345" r:id="rId44"/>
    <p:sldId id="344" r:id="rId45"/>
    <p:sldId id="391" r:id="rId46"/>
    <p:sldId id="390" r:id="rId47"/>
    <p:sldId id="418" r:id="rId48"/>
    <p:sldId id="437" r:id="rId49"/>
    <p:sldId id="438" r:id="rId50"/>
    <p:sldId id="439" r:id="rId51"/>
    <p:sldId id="440" r:id="rId52"/>
    <p:sldId id="365" r:id="rId53"/>
    <p:sldId id="366" r:id="rId54"/>
    <p:sldId id="424" r:id="rId55"/>
    <p:sldId id="425" r:id="rId56"/>
    <p:sldId id="363" r:id="rId57"/>
    <p:sldId id="339" r:id="rId58"/>
    <p:sldId id="342" r:id="rId59"/>
    <p:sldId id="374" r:id="rId60"/>
    <p:sldId id="364" r:id="rId61"/>
    <p:sldId id="333" r:id="rId62"/>
    <p:sldId id="264" r:id="rId63"/>
    <p:sldId id="265" r:id="rId64"/>
    <p:sldId id="266" r:id="rId65"/>
    <p:sldId id="267" r:id="rId66"/>
    <p:sldId id="268" r:id="rId67"/>
    <p:sldId id="376" r:id="rId68"/>
    <p:sldId id="377" r:id="rId69"/>
    <p:sldId id="394" r:id="rId70"/>
    <p:sldId id="271" r:id="rId71"/>
    <p:sldId id="378" r:id="rId72"/>
    <p:sldId id="379" r:id="rId73"/>
    <p:sldId id="380" r:id="rId74"/>
    <p:sldId id="275" r:id="rId75"/>
    <p:sldId id="276" r:id="rId76"/>
    <p:sldId id="277" r:id="rId77"/>
    <p:sldId id="409" r:id="rId78"/>
    <p:sldId id="410" r:id="rId79"/>
    <p:sldId id="412" r:id="rId80"/>
    <p:sldId id="411" r:id="rId81"/>
    <p:sldId id="442" r:id="rId82"/>
    <p:sldId id="433" r:id="rId83"/>
    <p:sldId id="434" r:id="rId84"/>
    <p:sldId id="441" r:id="rId85"/>
    <p:sldId id="281" r:id="rId86"/>
    <p:sldId id="396" r:id="rId87"/>
    <p:sldId id="397" r:id="rId88"/>
    <p:sldId id="398" r:id="rId89"/>
    <p:sldId id="399" r:id="rId90"/>
    <p:sldId id="400" r:id="rId91"/>
    <p:sldId id="401" r:id="rId92"/>
    <p:sldId id="402" r:id="rId93"/>
    <p:sldId id="403" r:id="rId94"/>
    <p:sldId id="404" r:id="rId95"/>
    <p:sldId id="405" r:id="rId96"/>
    <p:sldId id="406" r:id="rId97"/>
    <p:sldId id="407" r:id="rId98"/>
    <p:sldId id="408" r:id="rId99"/>
    <p:sldId id="284" r:id="rId100"/>
    <p:sldId id="421" r:id="rId101"/>
    <p:sldId id="422" r:id="rId102"/>
    <p:sldId id="423" r:id="rId103"/>
    <p:sldId id="285" r:id="rId104"/>
    <p:sldId id="286" r:id="rId105"/>
    <p:sldId id="287" r:id="rId106"/>
    <p:sldId id="288" r:id="rId107"/>
    <p:sldId id="289" r:id="rId108"/>
    <p:sldId id="290" r:id="rId109"/>
    <p:sldId id="291" r:id="rId110"/>
    <p:sldId id="292" r:id="rId111"/>
    <p:sldId id="293" r:id="rId112"/>
    <p:sldId id="413" r:id="rId113"/>
    <p:sldId id="414" r:id="rId114"/>
    <p:sldId id="415" r:id="rId115"/>
    <p:sldId id="416" r:id="rId116"/>
    <p:sldId id="329" r:id="rId117"/>
    <p:sldId id="330" r:id="rId118"/>
    <p:sldId id="278" r:id="rId1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4D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71"/>
    <p:restoredTop sz="89017" autoAdjust="0"/>
  </p:normalViewPr>
  <p:slideViewPr>
    <p:cSldViewPr snapToGrid="0" snapToObjects="1">
      <p:cViewPr>
        <p:scale>
          <a:sx n="150" d="100"/>
          <a:sy n="150" d="100"/>
        </p:scale>
        <p:origin x="-1040" y="66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notesMaster" Target="notesMasters/notesMaster1.xml"/><Relationship Id="rId121" Type="http://schemas.openxmlformats.org/officeDocument/2006/relationships/printerSettings" Target="printerSettings/printerSettings1.bin"/><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464D7E-1B61-4B44-AB61-4C071CA66BC3}" type="datetimeFigureOut">
              <a:rPr lang="en-US" smtClean="0"/>
              <a:t>9/15/17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CB0C7-36D1-5449-A434-CA1789FD345A}" type="slidenum">
              <a:rPr lang="en-US" smtClean="0"/>
              <a:t>‹#›</a:t>
            </a:fld>
            <a:endParaRPr lang="en-US"/>
          </a:p>
        </p:txBody>
      </p:sp>
    </p:spTree>
    <p:extLst>
      <p:ext uri="{BB962C8B-B14F-4D97-AF65-F5344CB8AC3E}">
        <p14:creationId xmlns:p14="http://schemas.microsoft.com/office/powerpoint/2010/main" val="36264196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lrXDulundpE%23action=share" TargetMode="External"/><Relationship Id="rId4" Type="http://schemas.openxmlformats.org/officeDocument/2006/relationships/hyperlink" Target="https://motherboard.vice.com/read/you-think-popup-ads-are-bad-theyre-even-worse-for-the-blind"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1</a:t>
            </a:fld>
            <a:endParaRPr lang="en-US" dirty="0"/>
          </a:p>
        </p:txBody>
      </p:sp>
    </p:spTree>
    <p:extLst>
      <p:ext uri="{BB962C8B-B14F-4D97-AF65-F5344CB8AC3E}">
        <p14:creationId xmlns:p14="http://schemas.microsoft.com/office/powerpoint/2010/main" val="1484834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14</a:t>
            </a:fld>
            <a:endParaRPr lang="en-US"/>
          </a:p>
        </p:txBody>
      </p:sp>
    </p:spTree>
    <p:extLst>
      <p:ext uri="{BB962C8B-B14F-4D97-AF65-F5344CB8AC3E}">
        <p14:creationId xmlns:p14="http://schemas.microsoft.com/office/powerpoint/2010/main" val="143281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27</a:t>
            </a:fld>
            <a:endParaRPr lang="en-US"/>
          </a:p>
        </p:txBody>
      </p:sp>
    </p:spTree>
    <p:extLst>
      <p:ext uri="{BB962C8B-B14F-4D97-AF65-F5344CB8AC3E}">
        <p14:creationId xmlns:p14="http://schemas.microsoft.com/office/powerpoint/2010/main" val="1064587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28</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29</a:t>
            </a:fld>
            <a:endParaRPr lang="en-US"/>
          </a:p>
        </p:txBody>
      </p:sp>
    </p:spTree>
    <p:extLst>
      <p:ext uri="{BB962C8B-B14F-4D97-AF65-F5344CB8AC3E}">
        <p14:creationId xmlns:p14="http://schemas.microsoft.com/office/powerpoint/2010/main" val="1064587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30</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35</a:t>
            </a:fld>
            <a:endParaRPr lang="en-US" dirty="0"/>
          </a:p>
        </p:txBody>
      </p:sp>
    </p:spTree>
    <p:extLst>
      <p:ext uri="{BB962C8B-B14F-4D97-AF65-F5344CB8AC3E}">
        <p14:creationId xmlns:p14="http://schemas.microsoft.com/office/powerpoint/2010/main" val="1574239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36</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37</a:t>
            </a:fld>
            <a:endParaRPr lang="en-US"/>
          </a:p>
        </p:txBody>
      </p:sp>
    </p:spTree>
    <p:extLst>
      <p:ext uri="{BB962C8B-B14F-4D97-AF65-F5344CB8AC3E}">
        <p14:creationId xmlns:p14="http://schemas.microsoft.com/office/powerpoint/2010/main" val="1064587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a:ea typeface="+mn-ea"/>
                <a:cs typeface="+mn-cs"/>
              </a:rPr>
              <a:t>Web Accessibility In Mind</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39</a:t>
            </a:fld>
            <a:endParaRPr lang="en-US" dirty="0"/>
          </a:p>
        </p:txBody>
      </p:sp>
    </p:spTree>
    <p:extLst>
      <p:ext uri="{BB962C8B-B14F-4D97-AF65-F5344CB8AC3E}">
        <p14:creationId xmlns:p14="http://schemas.microsoft.com/office/powerpoint/2010/main" val="1116569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45</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2</a:t>
            </a:fld>
            <a:endParaRPr lang="en-US" dirty="0"/>
          </a:p>
        </p:txBody>
      </p:sp>
    </p:spTree>
    <p:extLst>
      <p:ext uri="{BB962C8B-B14F-4D97-AF65-F5344CB8AC3E}">
        <p14:creationId xmlns:p14="http://schemas.microsoft.com/office/powerpoint/2010/main" val="1484834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48</a:t>
            </a:fld>
            <a:endParaRPr lang="en-US" dirty="0"/>
          </a:p>
        </p:txBody>
      </p:sp>
    </p:spTree>
    <p:extLst>
      <p:ext uri="{BB962C8B-B14F-4D97-AF65-F5344CB8AC3E}">
        <p14:creationId xmlns:p14="http://schemas.microsoft.com/office/powerpoint/2010/main" val="169527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quote is in reference to mobile phones. </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49</a:t>
            </a:fld>
            <a:endParaRPr lang="en-US" dirty="0"/>
          </a:p>
        </p:txBody>
      </p:sp>
    </p:spTree>
    <p:extLst>
      <p:ext uri="{BB962C8B-B14F-4D97-AF65-F5344CB8AC3E}">
        <p14:creationId xmlns:p14="http://schemas.microsoft.com/office/powerpoint/2010/main" val="1364181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quote is in reference to mobile phones. </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50</a:t>
            </a:fld>
            <a:endParaRPr lang="en-US" dirty="0"/>
          </a:p>
        </p:txBody>
      </p:sp>
    </p:spTree>
    <p:extLst>
      <p:ext uri="{BB962C8B-B14F-4D97-AF65-F5344CB8AC3E}">
        <p14:creationId xmlns:p14="http://schemas.microsoft.com/office/powerpoint/2010/main" val="2492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quote is in reference to mobile phones. </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51</a:t>
            </a:fld>
            <a:endParaRPr lang="en-US" dirty="0"/>
          </a:p>
        </p:txBody>
      </p:sp>
    </p:spTree>
    <p:extLst>
      <p:ext uri="{BB962C8B-B14F-4D97-AF65-F5344CB8AC3E}">
        <p14:creationId xmlns:p14="http://schemas.microsoft.com/office/powerpoint/2010/main" val="24929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52</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53</a:t>
            </a:fld>
            <a:endParaRPr lang="en-US"/>
          </a:p>
        </p:txBody>
      </p:sp>
    </p:spTree>
    <p:extLst>
      <p:ext uri="{BB962C8B-B14F-4D97-AF65-F5344CB8AC3E}">
        <p14:creationId xmlns:p14="http://schemas.microsoft.com/office/powerpoint/2010/main" val="83217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56</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60</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62</a:t>
            </a:fld>
            <a:endParaRPr lang="en-US" dirty="0"/>
          </a:p>
        </p:txBody>
      </p:sp>
    </p:spTree>
    <p:extLst>
      <p:ext uri="{BB962C8B-B14F-4D97-AF65-F5344CB8AC3E}">
        <p14:creationId xmlns:p14="http://schemas.microsoft.com/office/powerpoint/2010/main" val="1891765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Accessibility is not just for people who are blind.</a:t>
            </a:r>
            <a:r>
              <a:rPr lang="en-US" sz="1600" baseline="0" dirty="0" smtClean="0"/>
              <a:t> Accessibility guidelines, for example the WCAG 2.0 guidelines, benefit people with physical challenges who cannot use a mouse. They help older members of audience who may struggle to read text that is too small or too light. Phyllis’ husband had a stroke. She is looking online for therapy options and for other information about how she can help her husband. She searches Google for occupational therapists and she finds a website listing them. But when she links to the website, she can’t read it. The text is too small and the font color is too light. </a:t>
            </a:r>
            <a:endParaRPr lang="en-US" sz="1600" dirty="0"/>
          </a:p>
        </p:txBody>
      </p:sp>
      <p:sp>
        <p:nvSpPr>
          <p:cNvPr id="4" name="Slide Number Placeholder 3"/>
          <p:cNvSpPr>
            <a:spLocks noGrp="1"/>
          </p:cNvSpPr>
          <p:nvPr>
            <p:ph type="sldNum" sz="quarter" idx="10"/>
          </p:nvPr>
        </p:nvSpPr>
        <p:spPr/>
        <p:txBody>
          <a:bodyPr/>
          <a:lstStyle/>
          <a:p>
            <a:fld id="{624CB0C7-36D1-5449-A434-CA1789FD345A}" type="slidenum">
              <a:rPr lang="en-US" smtClean="0"/>
              <a:t>63</a:t>
            </a:fld>
            <a:endParaRPr lang="en-US" dirty="0"/>
          </a:p>
        </p:txBody>
      </p:sp>
    </p:spTree>
    <p:extLst>
      <p:ext uri="{BB962C8B-B14F-4D97-AF65-F5344CB8AC3E}">
        <p14:creationId xmlns:p14="http://schemas.microsoft.com/office/powerpoint/2010/main" val="764655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Today we’re going learn how to code</a:t>
            </a:r>
            <a:r>
              <a:rPr lang="en-US" sz="1800" baseline="0" dirty="0" smtClean="0"/>
              <a:t> for accessibility and 508-compliance. We’re going to talk a lot about HTML. We’re going to look at Photoshop. We’re going to listen to a screen reader. But before we do all of that, I’d like us to take a moment and think about who we are doing that for and to </a:t>
            </a:r>
            <a:r>
              <a:rPr lang="en-US" sz="1800" b="1" baseline="0" dirty="0" smtClean="0"/>
              <a:t>try to develop some empathy for them</a:t>
            </a:r>
            <a:r>
              <a:rPr lang="en-US" sz="1800" baseline="0" dirty="0" smtClean="0"/>
              <a:t>. </a:t>
            </a:r>
          </a:p>
          <a:p>
            <a:endParaRPr lang="en-US" sz="1800" dirty="0" smtClean="0"/>
          </a:p>
          <a:p>
            <a:r>
              <a:rPr lang="en-US" sz="1800" b="1" dirty="0" smtClean="0"/>
              <a:t>I’d like to play</a:t>
            </a:r>
            <a:r>
              <a:rPr lang="en-US" sz="1800" b="1" baseline="0" dirty="0" smtClean="0"/>
              <a:t> a game called: Find the Fail</a:t>
            </a:r>
            <a:r>
              <a:rPr lang="en-US" sz="1800" baseline="0" dirty="0" smtClean="0"/>
              <a:t>. Does anyone see what is wrong here? For those who can’t see</a:t>
            </a:r>
            <a:r>
              <a:rPr lang="mr-IN" sz="1800" baseline="0" dirty="0" smtClean="0"/>
              <a:t>…</a:t>
            </a:r>
            <a:r>
              <a:rPr lang="en-US" sz="1800" baseline="0" dirty="0" smtClean="0"/>
              <a:t>We are looking at a photo of a garden-style office building. The view is from the parking lot, which has a priority parking space for wheelchairs. Yet something is wrong with this picture. What is it?</a:t>
            </a:r>
          </a:p>
          <a:p>
            <a:endParaRPr lang="en-US" sz="1800" dirty="0" smtClean="0"/>
          </a:p>
          <a:p>
            <a:r>
              <a:rPr lang="en-US" sz="1800" dirty="0" smtClean="0"/>
              <a:t>source: https://s-media-cache-ak0.pinimg.com/originals/58/ed/cb/58edcb5d60b9d371f715ab533b34e04f.jpg</a:t>
            </a:r>
          </a:p>
          <a:p>
            <a:endParaRPr lang="en-US" sz="1800" dirty="0"/>
          </a:p>
        </p:txBody>
      </p:sp>
      <p:sp>
        <p:nvSpPr>
          <p:cNvPr id="4" name="Slide Number Placeholder 3"/>
          <p:cNvSpPr>
            <a:spLocks noGrp="1"/>
          </p:cNvSpPr>
          <p:nvPr>
            <p:ph type="sldNum" sz="quarter" idx="10"/>
          </p:nvPr>
        </p:nvSpPr>
        <p:spPr/>
        <p:txBody>
          <a:bodyPr/>
          <a:lstStyle/>
          <a:p>
            <a:fld id="{624CB0C7-36D1-5449-A434-CA1789FD345A}" type="slidenum">
              <a:rPr lang="en-US" smtClean="0"/>
              <a:t>3</a:t>
            </a:fld>
            <a:endParaRPr lang="en-US" dirty="0"/>
          </a:p>
        </p:txBody>
      </p:sp>
    </p:spTree>
    <p:extLst>
      <p:ext uri="{BB962C8B-B14F-4D97-AF65-F5344CB8AC3E}">
        <p14:creationId xmlns:p14="http://schemas.microsoft.com/office/powerpoint/2010/main" val="177907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64</a:t>
            </a:fld>
            <a:endParaRPr lang="en-US" dirty="0"/>
          </a:p>
        </p:txBody>
      </p:sp>
    </p:spTree>
    <p:extLst>
      <p:ext uri="{BB962C8B-B14F-4D97-AF65-F5344CB8AC3E}">
        <p14:creationId xmlns:p14="http://schemas.microsoft.com/office/powerpoint/2010/main" val="1982763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65</a:t>
            </a:fld>
            <a:endParaRPr lang="en-US" dirty="0"/>
          </a:p>
        </p:txBody>
      </p:sp>
    </p:spTree>
    <p:extLst>
      <p:ext uri="{BB962C8B-B14F-4D97-AF65-F5344CB8AC3E}">
        <p14:creationId xmlns:p14="http://schemas.microsoft.com/office/powerpoint/2010/main" val="7921166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66</a:t>
            </a:fld>
            <a:endParaRPr lang="en-US" dirty="0"/>
          </a:p>
        </p:txBody>
      </p:sp>
    </p:spTree>
    <p:extLst>
      <p:ext uri="{BB962C8B-B14F-4D97-AF65-F5344CB8AC3E}">
        <p14:creationId xmlns:p14="http://schemas.microsoft.com/office/powerpoint/2010/main" val="1835385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70</a:t>
            </a:fld>
            <a:endParaRPr lang="en-US" dirty="0"/>
          </a:p>
        </p:txBody>
      </p:sp>
    </p:spTree>
    <p:extLst>
      <p:ext uri="{BB962C8B-B14F-4D97-AF65-F5344CB8AC3E}">
        <p14:creationId xmlns:p14="http://schemas.microsoft.com/office/powerpoint/2010/main" val="1317614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2015 football</a:t>
            </a:r>
            <a:r>
              <a:rPr lang="en-US" baseline="0" dirty="0" smtClean="0"/>
              <a:t> game between the Jets and the Bills. This was trending on Twitter because it was nearly impossible for color blind people to tell the teams apart.</a:t>
            </a:r>
            <a:endParaRPr lang="en-US" dirty="0" smtClean="0"/>
          </a:p>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72</a:t>
            </a:fld>
            <a:endParaRPr lang="en-US"/>
          </a:p>
        </p:txBody>
      </p:sp>
    </p:spTree>
    <p:extLst>
      <p:ext uri="{BB962C8B-B14F-4D97-AF65-F5344CB8AC3E}">
        <p14:creationId xmlns:p14="http://schemas.microsoft.com/office/powerpoint/2010/main" val="3653679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2015 football</a:t>
            </a:r>
            <a:r>
              <a:rPr lang="en-US" baseline="0" dirty="0" smtClean="0"/>
              <a:t> game between the Jets and the Bills. This was trending on Twitter because it was nearly impossible for color blind people to tell the teams apart.</a:t>
            </a:r>
            <a:endParaRPr lang="en-US" dirty="0" smtClean="0"/>
          </a:p>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73</a:t>
            </a:fld>
            <a:endParaRPr lang="en-US"/>
          </a:p>
        </p:txBody>
      </p:sp>
    </p:spTree>
    <p:extLst>
      <p:ext uri="{BB962C8B-B14F-4D97-AF65-F5344CB8AC3E}">
        <p14:creationId xmlns:p14="http://schemas.microsoft.com/office/powerpoint/2010/main" val="3653679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I’d like you to</a:t>
            </a:r>
            <a:r>
              <a:rPr lang="en-US" sz="2400" baseline="0" dirty="0" smtClean="0"/>
              <a:t> imagine that you have a 10 year old son named Jackson. Jackson is in 5</a:t>
            </a:r>
            <a:r>
              <a:rPr lang="en-US" sz="2400" baseline="30000" dirty="0" smtClean="0"/>
              <a:t>th</a:t>
            </a:r>
            <a:r>
              <a:rPr lang="en-US" sz="2400" baseline="0" dirty="0" smtClean="0"/>
              <a:t> grade and he is learning how to conduct research on the web. One day his teacher gives his class a test. One of the questions on that test is to go a specific website and find this pie chart, and put the approximate values for fruit and vegetables on his exam. His classmates are all easily reading this, estimating that fruit comprises about 75-80% of the chart. They see the pie chart on the left. But Jackson is color blind. When Jackson looks at this, he sees the pie chart on the right which is pretty much just a green circle. Jackson comes home crying because he failed the test. How do you feel about that?</a:t>
            </a:r>
          </a:p>
          <a:p>
            <a:endParaRPr lang="en-US" sz="2400" baseline="0" dirty="0" smtClean="0"/>
          </a:p>
          <a:p>
            <a:r>
              <a:rPr lang="en-US" sz="2400" baseline="0" dirty="0" smtClean="0"/>
              <a:t>Now imaging that Jackson wasn’t your son, but that </a:t>
            </a:r>
            <a:r>
              <a:rPr lang="en-US" sz="2400" b="1" baseline="0" dirty="0" smtClean="0"/>
              <a:t>this pie chart </a:t>
            </a:r>
            <a:r>
              <a:rPr lang="en-US" sz="2400" baseline="0" dirty="0" smtClean="0"/>
              <a:t>was on your website. I don’t think any of us want this on </a:t>
            </a:r>
            <a:r>
              <a:rPr lang="en-US" sz="2400" b="1" baseline="0" dirty="0" smtClean="0"/>
              <a:t>our</a:t>
            </a:r>
            <a:r>
              <a:rPr lang="en-US" sz="2400" baseline="0" dirty="0" smtClean="0"/>
              <a:t> websites. </a:t>
            </a:r>
            <a:endParaRPr lang="en-US" sz="2400"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74</a:t>
            </a:fld>
            <a:endParaRPr lang="en-US" dirty="0"/>
          </a:p>
        </p:txBody>
      </p:sp>
    </p:spTree>
    <p:extLst>
      <p:ext uri="{BB962C8B-B14F-4D97-AF65-F5344CB8AC3E}">
        <p14:creationId xmlns:p14="http://schemas.microsoft.com/office/powerpoint/2010/main" val="1844614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improvement</a:t>
            </a:r>
            <a:r>
              <a:rPr lang="en-US" baseline="0" dirty="0" smtClean="0"/>
              <a:t> we made here is listing the text values along with the graph. </a:t>
            </a:r>
            <a:r>
              <a:rPr lang="en-US" b="1" baseline="0" dirty="0" smtClean="0"/>
              <a:t>Listing the data values separately </a:t>
            </a:r>
            <a:r>
              <a:rPr lang="en-US" baseline="0" dirty="0" smtClean="0"/>
              <a:t>from the graphic is required for accessibility and for 508 compliance, and it is also improves the usability for everyone. It’s hard to gauge that the pie chart is split into 20% and 80% slices. Can you really tell from looking if that smaller slice is 20% or if it is 75%? Listing the value makes it clear to everyone.</a:t>
            </a:r>
            <a:br>
              <a:rPr lang="en-US" baseline="0" dirty="0" smtClean="0"/>
            </a:br>
            <a:endParaRPr lang="en-US" baseline="0" dirty="0" smtClean="0"/>
          </a:p>
          <a:p>
            <a:r>
              <a:rPr lang="en-US" baseline="0" dirty="0" smtClean="0"/>
              <a:t>It’s helpful to add </a:t>
            </a:r>
            <a:r>
              <a:rPr lang="en-US" b="1" baseline="0" dirty="0" smtClean="0"/>
              <a:t>a border (white or black) </a:t>
            </a:r>
            <a:r>
              <a:rPr lang="en-US" baseline="0" dirty="0" smtClean="0"/>
              <a:t>to separate two adjacent colors in graphs. We alternated the </a:t>
            </a:r>
            <a:r>
              <a:rPr lang="en-US" b="1" baseline="0" dirty="0" smtClean="0"/>
              <a:t>saturation</a:t>
            </a:r>
            <a:r>
              <a:rPr lang="en-US" baseline="0" dirty="0" smtClean="0"/>
              <a:t> of the two colors help differentiate the contrast of both slices. </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75</a:t>
            </a:fld>
            <a:endParaRPr lang="en-US" dirty="0"/>
          </a:p>
        </p:txBody>
      </p:sp>
    </p:spTree>
    <p:extLst>
      <p:ext uri="{BB962C8B-B14F-4D97-AF65-F5344CB8AC3E}">
        <p14:creationId xmlns:p14="http://schemas.microsoft.com/office/powerpoint/2010/main" val="1901094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76</a:t>
            </a:fld>
            <a:endParaRPr lang="en-US" dirty="0"/>
          </a:p>
        </p:txBody>
      </p:sp>
    </p:spTree>
    <p:extLst>
      <p:ext uri="{BB962C8B-B14F-4D97-AF65-F5344CB8AC3E}">
        <p14:creationId xmlns:p14="http://schemas.microsoft.com/office/powerpoint/2010/main" val="594228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85</a:t>
            </a:fld>
            <a:endParaRPr lang="en-US" dirty="0"/>
          </a:p>
        </p:txBody>
      </p:sp>
    </p:spTree>
    <p:extLst>
      <p:ext uri="{BB962C8B-B14F-4D97-AF65-F5344CB8AC3E}">
        <p14:creationId xmlns:p14="http://schemas.microsoft.com/office/powerpoint/2010/main" val="1695273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a:t>
            </a:r>
            <a:r>
              <a:rPr lang="en-US" baseline="0" dirty="0" smtClean="0"/>
              <a:t> It’s got a rail! </a:t>
            </a:r>
            <a:r>
              <a:rPr lang="en-US" dirty="0" smtClean="0"/>
              <a:t>We are looking at a photo of public</a:t>
            </a:r>
            <a:r>
              <a:rPr lang="en-US" baseline="0" dirty="0" smtClean="0"/>
              <a:t> restroom stall. It is wheelchair accessible. Yet something is wrong here. What is it?</a:t>
            </a:r>
            <a:endParaRPr lang="en-US" dirty="0" smtClean="0"/>
          </a:p>
          <a:p>
            <a:endParaRPr lang="en-US" dirty="0" smtClean="0"/>
          </a:p>
          <a:p>
            <a:r>
              <a:rPr lang="en-US" dirty="0" smtClean="0"/>
              <a:t>source: https://www.pinterest.com/pin/86061042858434673/</a:t>
            </a:r>
          </a:p>
        </p:txBody>
      </p:sp>
      <p:sp>
        <p:nvSpPr>
          <p:cNvPr id="4" name="Slide Number Placeholder 3"/>
          <p:cNvSpPr>
            <a:spLocks noGrp="1"/>
          </p:cNvSpPr>
          <p:nvPr>
            <p:ph type="sldNum" sz="quarter" idx="10"/>
          </p:nvPr>
        </p:nvSpPr>
        <p:spPr/>
        <p:txBody>
          <a:bodyPr/>
          <a:lstStyle/>
          <a:p>
            <a:fld id="{624CB0C7-36D1-5449-A434-CA1789FD345A}" type="slidenum">
              <a:rPr lang="en-US" smtClean="0"/>
              <a:t>4</a:t>
            </a:fld>
            <a:endParaRPr lang="en-US" dirty="0"/>
          </a:p>
        </p:txBody>
      </p:sp>
    </p:spTree>
    <p:extLst>
      <p:ext uri="{BB962C8B-B14F-4D97-AF65-F5344CB8AC3E}">
        <p14:creationId xmlns:p14="http://schemas.microsoft.com/office/powerpoint/2010/main" val="1505991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www.access-board.gov</a:t>
            </a:r>
            <a:r>
              <a:rPr lang="en-US" dirty="0" smtClean="0"/>
              <a:t>/guidelines-and-standards/communications-and-it/about-the-section-508-standards/section-508-standards#subpart_b</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97</a:t>
            </a:fld>
            <a:endParaRPr lang="en-US" dirty="0"/>
          </a:p>
        </p:txBody>
      </p:sp>
    </p:spTree>
    <p:extLst>
      <p:ext uri="{BB962C8B-B14F-4D97-AF65-F5344CB8AC3E}">
        <p14:creationId xmlns:p14="http://schemas.microsoft.com/office/powerpoint/2010/main" val="1673618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www.access-board.gov</a:t>
            </a:r>
            <a:r>
              <a:rPr lang="en-US" smtClean="0"/>
              <a:t>/guidelines-and-standards/communications-and-it/about-the-section-508-standards/section-508-standards#subpart_b</a:t>
            </a:r>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98</a:t>
            </a:fld>
            <a:endParaRPr lang="en-US" dirty="0"/>
          </a:p>
        </p:txBody>
      </p:sp>
    </p:spTree>
    <p:extLst>
      <p:ext uri="{BB962C8B-B14F-4D97-AF65-F5344CB8AC3E}">
        <p14:creationId xmlns:p14="http://schemas.microsoft.com/office/powerpoint/2010/main" val="710477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99</a:t>
            </a:fld>
            <a:endParaRPr lang="en-US" dirty="0"/>
          </a:p>
        </p:txBody>
      </p:sp>
    </p:spTree>
    <p:extLst>
      <p:ext uri="{BB962C8B-B14F-4D97-AF65-F5344CB8AC3E}">
        <p14:creationId xmlns:p14="http://schemas.microsoft.com/office/powerpoint/2010/main" val="88759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102</a:t>
            </a:fld>
            <a:endParaRPr lang="en-US" dirty="0"/>
          </a:p>
        </p:txBody>
      </p:sp>
    </p:spTree>
    <p:extLst>
      <p:ext uri="{BB962C8B-B14F-4D97-AF65-F5344CB8AC3E}">
        <p14:creationId xmlns:p14="http://schemas.microsoft.com/office/powerpoint/2010/main" val="88759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103</a:t>
            </a:fld>
            <a:endParaRPr lang="en-US" dirty="0"/>
          </a:p>
        </p:txBody>
      </p:sp>
    </p:spTree>
    <p:extLst>
      <p:ext uri="{BB962C8B-B14F-4D97-AF65-F5344CB8AC3E}">
        <p14:creationId xmlns:p14="http://schemas.microsoft.com/office/powerpoint/2010/main" val="1380291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104</a:t>
            </a:fld>
            <a:endParaRPr lang="en-US" dirty="0"/>
          </a:p>
        </p:txBody>
      </p:sp>
    </p:spTree>
    <p:extLst>
      <p:ext uri="{BB962C8B-B14F-4D97-AF65-F5344CB8AC3E}">
        <p14:creationId xmlns:p14="http://schemas.microsoft.com/office/powerpoint/2010/main" val="1730933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105</a:t>
            </a:fld>
            <a:endParaRPr lang="en-US" dirty="0"/>
          </a:p>
        </p:txBody>
      </p:sp>
    </p:spTree>
    <p:extLst>
      <p:ext uri="{BB962C8B-B14F-4D97-AF65-F5344CB8AC3E}">
        <p14:creationId xmlns:p14="http://schemas.microsoft.com/office/powerpoint/2010/main" val="184444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106</a:t>
            </a:fld>
            <a:endParaRPr lang="en-US" dirty="0"/>
          </a:p>
        </p:txBody>
      </p:sp>
    </p:spTree>
    <p:extLst>
      <p:ext uri="{BB962C8B-B14F-4D97-AF65-F5344CB8AC3E}">
        <p14:creationId xmlns:p14="http://schemas.microsoft.com/office/powerpoint/2010/main" val="1352886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107</a:t>
            </a:fld>
            <a:endParaRPr lang="en-US" dirty="0"/>
          </a:p>
        </p:txBody>
      </p:sp>
    </p:spTree>
    <p:extLst>
      <p:ext uri="{BB962C8B-B14F-4D97-AF65-F5344CB8AC3E}">
        <p14:creationId xmlns:p14="http://schemas.microsoft.com/office/powerpoint/2010/main" val="1067547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108</a:t>
            </a:fld>
            <a:endParaRPr lang="en-US" dirty="0"/>
          </a:p>
        </p:txBody>
      </p:sp>
    </p:spTree>
    <p:extLst>
      <p:ext uri="{BB962C8B-B14F-4D97-AF65-F5344CB8AC3E}">
        <p14:creationId xmlns:p14="http://schemas.microsoft.com/office/powerpoint/2010/main" val="178406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could hurt, huh?</a:t>
            </a:r>
            <a:r>
              <a:rPr lang="en-US" dirty="0" smtClean="0"/>
              <a:t/>
            </a:r>
            <a:br>
              <a:rPr lang="en-US" dirty="0" smtClean="0"/>
            </a:br>
            <a:r>
              <a:rPr lang="en-US" dirty="0" smtClean="0"/>
              <a:t>https://brailleworks.com/wp-content/uploads/2014/04/Braille-Fail-10.jpg</a:t>
            </a:r>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5</a:t>
            </a:fld>
            <a:endParaRPr lang="en-US" dirty="0"/>
          </a:p>
        </p:txBody>
      </p:sp>
    </p:spTree>
    <p:extLst>
      <p:ext uri="{BB962C8B-B14F-4D97-AF65-F5344CB8AC3E}">
        <p14:creationId xmlns:p14="http://schemas.microsoft.com/office/powerpoint/2010/main" val="2944834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109</a:t>
            </a:fld>
            <a:endParaRPr lang="en-US" dirty="0"/>
          </a:p>
        </p:txBody>
      </p:sp>
    </p:spTree>
    <p:extLst>
      <p:ext uri="{BB962C8B-B14F-4D97-AF65-F5344CB8AC3E}">
        <p14:creationId xmlns:p14="http://schemas.microsoft.com/office/powerpoint/2010/main" val="701072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110</a:t>
            </a:fld>
            <a:endParaRPr lang="en-US" dirty="0"/>
          </a:p>
        </p:txBody>
      </p:sp>
    </p:spTree>
    <p:extLst>
      <p:ext uri="{BB962C8B-B14F-4D97-AF65-F5344CB8AC3E}">
        <p14:creationId xmlns:p14="http://schemas.microsoft.com/office/powerpoint/2010/main" val="378517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111</a:t>
            </a:fld>
            <a:endParaRPr lang="en-US" dirty="0"/>
          </a:p>
        </p:txBody>
      </p:sp>
    </p:spTree>
    <p:extLst>
      <p:ext uri="{BB962C8B-B14F-4D97-AF65-F5344CB8AC3E}">
        <p14:creationId xmlns:p14="http://schemas.microsoft.com/office/powerpoint/2010/main" val="624148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112</a:t>
            </a:fld>
            <a:endParaRPr lang="en-US" dirty="0"/>
          </a:p>
        </p:txBody>
      </p:sp>
    </p:spTree>
    <p:extLst>
      <p:ext uri="{BB962C8B-B14F-4D97-AF65-F5344CB8AC3E}">
        <p14:creationId xmlns:p14="http://schemas.microsoft.com/office/powerpoint/2010/main" val="624148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113</a:t>
            </a:fld>
            <a:endParaRPr lang="en-US" dirty="0"/>
          </a:p>
        </p:txBody>
      </p:sp>
    </p:spTree>
    <p:extLst>
      <p:ext uri="{BB962C8B-B14F-4D97-AF65-F5344CB8AC3E}">
        <p14:creationId xmlns:p14="http://schemas.microsoft.com/office/powerpoint/2010/main" val="624148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114</a:t>
            </a:fld>
            <a:endParaRPr lang="en-US" dirty="0"/>
          </a:p>
        </p:txBody>
      </p:sp>
    </p:spTree>
    <p:extLst>
      <p:ext uri="{BB962C8B-B14F-4D97-AF65-F5344CB8AC3E}">
        <p14:creationId xmlns:p14="http://schemas.microsoft.com/office/powerpoint/2010/main" val="6241483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22856E0-D30D-574D-956B-6DB60D8A1A6E}" type="slidenum">
              <a:rPr lang="en-US" smtClean="0"/>
              <a:pPr/>
              <a:t>115</a:t>
            </a:fld>
            <a:endParaRPr lang="en-US" dirty="0"/>
          </a:p>
        </p:txBody>
      </p:sp>
    </p:spTree>
    <p:extLst>
      <p:ext uri="{BB962C8B-B14F-4D97-AF65-F5344CB8AC3E}">
        <p14:creationId xmlns:p14="http://schemas.microsoft.com/office/powerpoint/2010/main" val="6241483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118</a:t>
            </a:fld>
            <a:endParaRPr lang="en-US" dirty="0"/>
          </a:p>
        </p:txBody>
      </p:sp>
    </p:spTree>
    <p:extLst>
      <p:ext uri="{BB962C8B-B14F-4D97-AF65-F5344CB8AC3E}">
        <p14:creationId xmlns:p14="http://schemas.microsoft.com/office/powerpoint/2010/main" val="1676565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These failures are the result of a lack of empathy. Someone</a:t>
            </a:r>
            <a:r>
              <a:rPr lang="en-US" sz="1200" b="0" baseline="0" dirty="0" smtClean="0"/>
              <a:t> was told that they had to put a ramp by the door, but they didn’t stop and think about how that ramp would be used. I see similar mistakes in web development all the time. Developers know that they need to put certain things in their code to make it accessible or 508 compliant, but they don’t always have a clear picture of how these codes will be used. </a:t>
            </a:r>
            <a:endParaRPr lang="en-US" sz="1200" b="0" dirty="0" smtClean="0"/>
          </a:p>
          <a:p>
            <a:endParaRPr lang="en-US" dirty="0" smtClean="0"/>
          </a:p>
          <a:p>
            <a:r>
              <a:rPr lang="en-US" dirty="0" smtClean="0"/>
              <a:t>Source: http://canbc.org/blog/wp-content/uploads/2014/11/11.jpg </a:t>
            </a:r>
          </a:p>
          <a:p>
            <a:r>
              <a:rPr lang="en-US" dirty="0" smtClean="0"/>
              <a:t>http://canbc.org/blog/accessibility-fails-ramps/</a:t>
            </a:r>
          </a:p>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6</a:t>
            </a:fld>
            <a:endParaRPr lang="en-US" dirty="0"/>
          </a:p>
        </p:txBody>
      </p:sp>
    </p:spTree>
    <p:extLst>
      <p:ext uri="{BB962C8B-B14F-4D97-AF65-F5344CB8AC3E}">
        <p14:creationId xmlns:p14="http://schemas.microsoft.com/office/powerpoint/2010/main" val="1471617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table lists just some of the challenges people face when using</a:t>
            </a:r>
            <a:r>
              <a:rPr lang="en-US" baseline="0" dirty="0" smtClean="0"/>
              <a:t> the web and some of the solutions they employ.</a:t>
            </a:r>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8</a:t>
            </a:fld>
            <a:endParaRPr lang="en-US" dirty="0"/>
          </a:p>
        </p:txBody>
      </p:sp>
    </p:spTree>
    <p:extLst>
      <p:ext uri="{BB962C8B-B14F-4D97-AF65-F5344CB8AC3E}">
        <p14:creationId xmlns:p14="http://schemas.microsoft.com/office/powerpoint/2010/main" val="225820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photo represents the </a:t>
            </a:r>
            <a:r>
              <a:rPr lang="en-US" b="1" dirty="0" smtClean="0"/>
              <a:t>biggest mistake in web accessibility</a:t>
            </a:r>
            <a:r>
              <a:rPr lang="en-US" dirty="0" smtClean="0"/>
              <a:t>. What went wrong here? How did this building end up with a wheelchair priority parking spot, with an </a:t>
            </a:r>
            <a:r>
              <a:rPr lang="en-US" b="1" dirty="0" smtClean="0"/>
              <a:t>icon</a:t>
            </a:r>
            <a:r>
              <a:rPr lang="en-US" dirty="0" smtClean="0"/>
              <a:t> of wheelchair on it, but without a </a:t>
            </a:r>
            <a:r>
              <a:rPr lang="en-US" b="1" dirty="0" smtClean="0"/>
              <a:t>RAMP</a:t>
            </a:r>
            <a:r>
              <a:rPr lang="en-US" dirty="0" smtClean="0"/>
              <a:t> for a wheelchair? You may wonder, how does this happen?  </a:t>
            </a:r>
          </a:p>
          <a:p>
            <a:endParaRPr lang="en-US" dirty="0" smtClean="0"/>
          </a:p>
          <a:p>
            <a:r>
              <a:rPr lang="en-US" dirty="0" smtClean="0"/>
              <a:t>I don’t know where this building is, but I’m pretty sure I know what went wrong here. And the reason I know that, is because I’ve seen this same problem with websites for years. And that problem is saving accessibility for the QA process. You don’t want to do that. And here’s why. Look at this photo again. Imagine that </a:t>
            </a:r>
            <a:r>
              <a:rPr lang="en-US" b="1" dirty="0" smtClean="0"/>
              <a:t>you funded </a:t>
            </a:r>
            <a:r>
              <a:rPr lang="en-US" dirty="0" smtClean="0"/>
              <a:t>the construction of this building. And at the end you bring in your ADA tester, and she says you need to rip out those stairs and build a ramp. But that ramp is going to be too steep, so you need to level the ground first</a:t>
            </a:r>
            <a:r>
              <a:rPr lang="en-US" b="1" dirty="0" smtClean="0"/>
              <a:t>. So you need to pretty much dig up all the whole front here, and start over. </a:t>
            </a:r>
            <a:r>
              <a:rPr lang="en-US" dirty="0" smtClean="0"/>
              <a:t>And if you don’t have elevators in that building, you’re going to rip out some stairs and add them. That’s not the best way to spend your budget, right? It would have been better to plan for wheelchair access from the beginning, </a:t>
            </a:r>
            <a:r>
              <a:rPr lang="en-US" b="1" dirty="0" smtClean="0"/>
              <a:t>before</a:t>
            </a:r>
            <a:r>
              <a:rPr lang="en-US" dirty="0" smtClean="0"/>
              <a:t> you started construction. </a:t>
            </a:r>
          </a:p>
          <a:p>
            <a:endParaRPr lang="en-US" dirty="0" smtClean="0"/>
          </a:p>
          <a:p>
            <a:r>
              <a:rPr lang="en-US" dirty="0" smtClean="0"/>
              <a:t>You need to do the same thing with web design. And that’s because accessibility is much more than adding alt tags to images. If your website loads a pop up or a modal window, there’s a good chance it’s not accessible. It’s a poor usability practice, and it’s annoying to everyone, but it’s particularly problematic to your audience who is using a screen reader. They may not be able to easily close the popup, especially if the close icon is missing or not coded properly. I have a link to a video here showing a screen reader user struggling to close a pop up modal.</a:t>
            </a:r>
            <a:br>
              <a:rPr lang="en-US" dirty="0" smtClean="0"/>
            </a:br>
            <a:endParaRPr lang="en-US" dirty="0" smtClean="0"/>
          </a:p>
          <a:p>
            <a:r>
              <a:rPr lang="en-US" dirty="0" smtClean="0">
                <a:hlinkClick r:id="rId3"/>
              </a:rPr>
              <a:t>https://www.youtube.com/watch?v=lrXDulundpE#action=share</a:t>
            </a:r>
            <a:r>
              <a:rPr lang="en-US" dirty="0" smtClean="0"/>
              <a:t> (story about this: </a:t>
            </a:r>
            <a:r>
              <a:rPr lang="en-US" dirty="0" smtClean="0">
                <a:hlinkClick r:id="rId4"/>
              </a:rPr>
              <a:t>https://motherboard.vice.com/read/you-think-popup-ads-are-bad-theyre-even-worse-for-the-blind</a:t>
            </a:r>
            <a:r>
              <a:rPr lang="en-US" dirty="0" smtClean="0"/>
              <a:t>). So now let’s say you’re using a popup to get people to sign up for your mailing list or your newsletter, but I tell you that it’s not accessible, now what? You need to rethink how you’re going to advertise your mailing list. A cake layer with a value proposition and a call to action will be much better. As will a prominent Call To Action in your utility navigation. Both of those options are much better for both accessibility and usability than a pop up modal window.  </a:t>
            </a:r>
          </a:p>
          <a:p>
            <a:endParaRPr lang="en-US" dirty="0" smtClean="0"/>
          </a:p>
          <a:p>
            <a:r>
              <a:rPr lang="en-US" dirty="0" smtClean="0"/>
              <a:t>source: https://s-media-cache-ak0.pinimg.com/originals/58/ed/cb/58edcb5d60b9d371f715ab533b34e04f.jpg</a:t>
            </a:r>
          </a:p>
          <a:p>
            <a:endParaRPr lang="en-US" dirty="0"/>
          </a:p>
        </p:txBody>
      </p:sp>
      <p:sp>
        <p:nvSpPr>
          <p:cNvPr id="4" name="Slide Number Placeholder 3"/>
          <p:cNvSpPr>
            <a:spLocks noGrp="1"/>
          </p:cNvSpPr>
          <p:nvPr>
            <p:ph type="sldNum" sz="quarter" idx="10"/>
          </p:nvPr>
        </p:nvSpPr>
        <p:spPr/>
        <p:txBody>
          <a:bodyPr/>
          <a:lstStyle/>
          <a:p>
            <a:fld id="{624CB0C7-36D1-5449-A434-CA1789FD345A}" type="slidenum">
              <a:rPr lang="en-US" smtClean="0"/>
              <a:t>9</a:t>
            </a:fld>
            <a:endParaRPr lang="en-US" dirty="0"/>
          </a:p>
        </p:txBody>
      </p:sp>
    </p:spTree>
    <p:extLst>
      <p:ext uri="{BB962C8B-B14F-4D97-AF65-F5344CB8AC3E}">
        <p14:creationId xmlns:p14="http://schemas.microsoft.com/office/powerpoint/2010/main" val="485726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856E0-D30D-574D-956B-6DB60D8A1A6E}" type="slidenum">
              <a:rPr lang="en-US" smtClean="0"/>
              <a:pPr/>
              <a:t>12</a:t>
            </a:fld>
            <a:endParaRPr lang="en-US" dirty="0"/>
          </a:p>
        </p:txBody>
      </p:sp>
    </p:spTree>
    <p:extLst>
      <p:ext uri="{BB962C8B-B14F-4D97-AF65-F5344CB8AC3E}">
        <p14:creationId xmlns:p14="http://schemas.microsoft.com/office/powerpoint/2010/main" val="1891765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17CFE8-47DE-F043-8E13-A90794CF5AE8}"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2934055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17CFE8-47DE-F043-8E13-A90794CF5AE8}"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328712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17CFE8-47DE-F043-8E13-A90794CF5AE8}"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1258699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8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2437138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025489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tandard Slide (Terra Cotta)">
    <p:spTree>
      <p:nvGrpSpPr>
        <p:cNvPr id="1" name=""/>
        <p:cNvGrpSpPr/>
        <p:nvPr/>
      </p:nvGrpSpPr>
      <p:grpSpPr>
        <a:xfrm>
          <a:off x="0" y="0"/>
          <a:ext cx="0" cy="0"/>
          <a:chOff x="0" y="0"/>
          <a:chExt cx="0" cy="0"/>
        </a:xfrm>
      </p:grpSpPr>
      <p:sp>
        <p:nvSpPr>
          <p:cNvPr id="3" name="Title 26"/>
          <p:cNvSpPr>
            <a:spLocks noGrp="1"/>
          </p:cNvSpPr>
          <p:nvPr>
            <p:ph type="title" hasCustomPrompt="1"/>
          </p:nvPr>
        </p:nvSpPr>
        <p:spPr>
          <a:xfrm>
            <a:off x="418220" y="874840"/>
            <a:ext cx="8281279" cy="445099"/>
          </a:xfrm>
          <a:prstGeom prst="rect">
            <a:avLst/>
          </a:prstGeom>
        </p:spPr>
        <p:txBody>
          <a:bodyPr anchor="ctr"/>
          <a:lstStyle>
            <a:lvl1pPr algn="l">
              <a:defRPr sz="4000" b="1" baseline="0">
                <a:solidFill>
                  <a:schemeClr val="bg1"/>
                </a:solidFill>
                <a:latin typeface="Arial"/>
              </a:defRPr>
            </a:lvl1pPr>
          </a:lstStyle>
          <a:p>
            <a:r>
              <a:rPr lang="en-US" dirty="0" smtClean="0"/>
              <a:t>Title, Arial, Size 40</a:t>
            </a:r>
          </a:p>
        </p:txBody>
      </p:sp>
      <p:sp>
        <p:nvSpPr>
          <p:cNvPr id="4" name="Text Placeholder 4"/>
          <p:cNvSpPr>
            <a:spLocks noGrp="1"/>
          </p:cNvSpPr>
          <p:nvPr>
            <p:ph type="body" sz="quarter" idx="11"/>
          </p:nvPr>
        </p:nvSpPr>
        <p:spPr>
          <a:xfrm>
            <a:off x="423358" y="1793524"/>
            <a:ext cx="8277786" cy="4578701"/>
          </a:xfrm>
          <a:prstGeom prst="rect">
            <a:avLst/>
          </a:prstGeom>
        </p:spPr>
        <p:txBody>
          <a:bodyPr vert="horz"/>
          <a:lstStyle>
            <a:lvl1pPr marL="228600" indent="-228600">
              <a:lnSpc>
                <a:spcPct val="100000"/>
              </a:lnSpc>
              <a:buClr>
                <a:srgbClr val="ED5B33"/>
              </a:buClr>
              <a:buFont typeface="Wingdings" charset="2"/>
              <a:buChar char="§"/>
              <a:defRPr sz="2800">
                <a:solidFill>
                  <a:srgbClr val="212121"/>
                </a:solidFill>
                <a:latin typeface="Arial"/>
                <a:cs typeface="Arial"/>
              </a:defRPr>
            </a:lvl1pPr>
            <a:lvl2pPr marL="685800" indent="-228600">
              <a:lnSpc>
                <a:spcPct val="100000"/>
              </a:lnSpc>
              <a:buClr>
                <a:schemeClr val="tx1">
                  <a:lumMod val="75000"/>
                  <a:lumOff val="25000"/>
                </a:schemeClr>
              </a:buClr>
              <a:buFont typeface="Arial"/>
              <a:buChar char="•"/>
              <a:defRPr sz="2400">
                <a:solidFill>
                  <a:srgbClr val="212121"/>
                </a:solidFill>
                <a:latin typeface="Arial"/>
                <a:cs typeface="Arial"/>
              </a:defRPr>
            </a:lvl2pPr>
            <a:lvl3pPr marL="1143000" indent="-228600">
              <a:lnSpc>
                <a:spcPct val="100000"/>
              </a:lnSpc>
              <a:buClrTx/>
              <a:buSzPct val="75000"/>
              <a:buFont typeface="Courier New"/>
              <a:buChar char="o"/>
              <a:defRPr sz="2000">
                <a:solidFill>
                  <a:srgbClr val="212121"/>
                </a:solidFill>
                <a:latin typeface="Arial"/>
                <a:cs typeface="Arial"/>
              </a:defRPr>
            </a:lvl3pPr>
            <a:lvl4pPr marL="1600200" indent="-228600">
              <a:lnSpc>
                <a:spcPct val="100000"/>
              </a:lnSpc>
              <a:buClrTx/>
              <a:buFont typeface="Arial"/>
              <a:buChar char="•"/>
              <a:defRPr sz="1800">
                <a:solidFill>
                  <a:srgbClr val="212121"/>
                </a:solidFill>
                <a:latin typeface="Arial"/>
                <a:cs typeface="Arial"/>
              </a:defRPr>
            </a:lvl4pPr>
            <a:lvl5pPr marL="2057400" indent="-228600">
              <a:lnSpc>
                <a:spcPct val="100000"/>
              </a:lnSpc>
              <a:buClrTx/>
              <a:buSzPct val="75000"/>
              <a:buFont typeface="Wingdings" charset="2"/>
              <a:buChar char="§"/>
              <a:defRPr sz="1800">
                <a:solidFill>
                  <a:srgbClr val="21212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0" y="1"/>
            <a:ext cx="9144000" cy="1478970"/>
          </a:xfrm>
          <a:prstGeom prst="rect">
            <a:avLst/>
          </a:prstGeom>
          <a:solidFill>
            <a:srgbClr val="EB4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Tree>
    <p:extLst>
      <p:ext uri="{BB962C8B-B14F-4D97-AF65-F5344CB8AC3E}">
        <p14:creationId xmlns:p14="http://schemas.microsoft.com/office/powerpoint/2010/main" val="1019029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684252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474786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475193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096081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3213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17CFE8-47DE-F043-8E13-A90794CF5AE8}"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3077608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Slide">
    <p:spTree>
      <p:nvGrpSpPr>
        <p:cNvPr id="1" name=""/>
        <p:cNvGrpSpPr/>
        <p:nvPr/>
      </p:nvGrpSpPr>
      <p:grpSpPr>
        <a:xfrm>
          <a:off x="0" y="0"/>
          <a:ext cx="0" cy="0"/>
          <a:chOff x="0" y="0"/>
          <a:chExt cx="0" cy="0"/>
        </a:xfrm>
      </p:grpSpPr>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smtClean="0"/>
              <a:t>Click to edit Master text styles</a:t>
            </a:r>
          </a:p>
        </p:txBody>
      </p:sp>
      <p:sp>
        <p:nvSpPr>
          <p:cNvPr id="6" name="Rectangle 5"/>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7" name="Picture 6"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pic>
        <p:nvPicPr>
          <p:cNvPr id="8" name="Picture 7"/>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392936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24371384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02548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Standard Slide (Terra Cotta)">
    <p:spTree>
      <p:nvGrpSpPr>
        <p:cNvPr id="1" name=""/>
        <p:cNvGrpSpPr/>
        <p:nvPr/>
      </p:nvGrpSpPr>
      <p:grpSpPr>
        <a:xfrm>
          <a:off x="0" y="0"/>
          <a:ext cx="0" cy="0"/>
          <a:chOff x="0" y="0"/>
          <a:chExt cx="0" cy="0"/>
        </a:xfrm>
      </p:grpSpPr>
      <p:sp>
        <p:nvSpPr>
          <p:cNvPr id="2" name="Rectangle 1"/>
          <p:cNvSpPr/>
          <p:nvPr userDrawn="1"/>
        </p:nvSpPr>
        <p:spPr>
          <a:xfrm>
            <a:off x="0" y="1"/>
            <a:ext cx="9144000" cy="1478970"/>
          </a:xfrm>
          <a:prstGeom prst="rect">
            <a:avLst/>
          </a:prstGeom>
          <a:solidFill>
            <a:srgbClr val="EB4E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sp>
        <p:nvSpPr>
          <p:cNvPr id="3" name="Title 26"/>
          <p:cNvSpPr>
            <a:spLocks noGrp="1"/>
          </p:cNvSpPr>
          <p:nvPr>
            <p:ph type="title" hasCustomPrompt="1"/>
          </p:nvPr>
        </p:nvSpPr>
        <p:spPr>
          <a:xfrm>
            <a:off x="418220" y="874840"/>
            <a:ext cx="8281279" cy="445099"/>
          </a:xfrm>
          <a:prstGeom prst="rect">
            <a:avLst/>
          </a:prstGeom>
        </p:spPr>
        <p:txBody>
          <a:bodyPr anchor="ctr"/>
          <a:lstStyle>
            <a:lvl1pPr algn="l">
              <a:defRPr sz="4000" b="1" baseline="0">
                <a:solidFill>
                  <a:schemeClr val="bg1"/>
                </a:solidFill>
                <a:latin typeface="Arial"/>
              </a:defRPr>
            </a:lvl1pPr>
          </a:lstStyle>
          <a:p>
            <a:r>
              <a:rPr lang="en-US" dirty="0" smtClean="0"/>
              <a:t>Title, Arial, Size 40</a:t>
            </a:r>
          </a:p>
        </p:txBody>
      </p:sp>
      <p:sp>
        <p:nvSpPr>
          <p:cNvPr id="4" name="Text Placeholder 4"/>
          <p:cNvSpPr>
            <a:spLocks noGrp="1"/>
          </p:cNvSpPr>
          <p:nvPr>
            <p:ph type="body" sz="quarter" idx="11"/>
          </p:nvPr>
        </p:nvSpPr>
        <p:spPr>
          <a:xfrm>
            <a:off x="423358" y="1793524"/>
            <a:ext cx="8277786" cy="4578701"/>
          </a:xfrm>
          <a:prstGeom prst="rect">
            <a:avLst/>
          </a:prstGeom>
        </p:spPr>
        <p:txBody>
          <a:bodyPr vert="horz"/>
          <a:lstStyle>
            <a:lvl1pPr marL="228600" indent="-228600">
              <a:lnSpc>
                <a:spcPct val="100000"/>
              </a:lnSpc>
              <a:buClr>
                <a:srgbClr val="ED5B33"/>
              </a:buClr>
              <a:buFont typeface="Wingdings" charset="2"/>
              <a:buChar char="§"/>
              <a:defRPr sz="2800">
                <a:solidFill>
                  <a:srgbClr val="212121"/>
                </a:solidFill>
                <a:latin typeface="Arial"/>
                <a:cs typeface="Arial"/>
              </a:defRPr>
            </a:lvl1pPr>
            <a:lvl2pPr marL="685800" indent="-228600">
              <a:lnSpc>
                <a:spcPct val="100000"/>
              </a:lnSpc>
              <a:buClr>
                <a:schemeClr val="tx1">
                  <a:lumMod val="75000"/>
                  <a:lumOff val="25000"/>
                </a:schemeClr>
              </a:buClr>
              <a:buFont typeface="Arial"/>
              <a:buChar char="•"/>
              <a:defRPr sz="2400">
                <a:solidFill>
                  <a:srgbClr val="212121"/>
                </a:solidFill>
                <a:latin typeface="Arial"/>
                <a:cs typeface="Arial"/>
              </a:defRPr>
            </a:lvl2pPr>
            <a:lvl3pPr marL="1143000" indent="-228600">
              <a:lnSpc>
                <a:spcPct val="100000"/>
              </a:lnSpc>
              <a:buClrTx/>
              <a:buSzPct val="75000"/>
              <a:buFont typeface="Courier New"/>
              <a:buChar char="o"/>
              <a:defRPr sz="2000">
                <a:solidFill>
                  <a:srgbClr val="212121"/>
                </a:solidFill>
                <a:latin typeface="Arial"/>
                <a:cs typeface="Arial"/>
              </a:defRPr>
            </a:lvl3pPr>
            <a:lvl4pPr marL="1600200" indent="-228600">
              <a:lnSpc>
                <a:spcPct val="100000"/>
              </a:lnSpc>
              <a:buClrTx/>
              <a:buFont typeface="Arial"/>
              <a:buChar char="•"/>
              <a:defRPr sz="1800">
                <a:solidFill>
                  <a:srgbClr val="212121"/>
                </a:solidFill>
                <a:latin typeface="Arial"/>
                <a:cs typeface="Arial"/>
              </a:defRPr>
            </a:lvl4pPr>
            <a:lvl5pPr marL="2057400" indent="-228600">
              <a:lnSpc>
                <a:spcPct val="100000"/>
              </a:lnSpc>
              <a:buClrTx/>
              <a:buSzPct val="75000"/>
              <a:buFont typeface="Wingdings" charset="2"/>
              <a:buChar char="§"/>
              <a:defRPr sz="1800">
                <a:solidFill>
                  <a:srgbClr val="21212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Tree>
    <p:extLst>
      <p:ext uri="{BB962C8B-B14F-4D97-AF65-F5344CB8AC3E}">
        <p14:creationId xmlns:p14="http://schemas.microsoft.com/office/powerpoint/2010/main" val="1019029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6842528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4747868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4751933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096081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321305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6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C4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endParaRPr>
          </a:p>
        </p:txBody>
      </p:sp>
      <p:pic>
        <p:nvPicPr>
          <p:cNvPr id="3" name="Picture 2" descr="logo-brightfind.png"/>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7709592" y="348379"/>
            <a:ext cx="1054391" cy="280826"/>
          </a:xfrm>
          <a:prstGeom prst="rect">
            <a:avLst/>
          </a:prstGeom>
        </p:spPr>
      </p:pic>
      <p:sp>
        <p:nvSpPr>
          <p:cNvPr id="4" name="Text Placeholder 4"/>
          <p:cNvSpPr>
            <a:spLocks noGrp="1"/>
          </p:cNvSpPr>
          <p:nvPr>
            <p:ph type="body" sz="quarter" idx="11"/>
          </p:nvPr>
        </p:nvSpPr>
        <p:spPr>
          <a:xfrm>
            <a:off x="433107" y="2361659"/>
            <a:ext cx="8277786" cy="2090124"/>
          </a:xfrm>
          <a:prstGeom prst="rect">
            <a:avLst/>
          </a:prstGeom>
        </p:spPr>
        <p:txBody>
          <a:bodyPr vert="horz" anchor="ctr"/>
          <a:lstStyle>
            <a:lvl1pPr marL="228600" indent="-228600" algn="ctr">
              <a:lnSpc>
                <a:spcPct val="100000"/>
              </a:lnSpc>
              <a:buClr>
                <a:srgbClr val="ED5B33"/>
              </a:buClr>
              <a:buFont typeface="Wingdings" charset="2"/>
              <a:buChar char="§"/>
              <a:defRPr sz="5400" b="1">
                <a:solidFill>
                  <a:schemeClr val="bg1"/>
                </a:solidFill>
                <a:latin typeface="Arial"/>
                <a:cs typeface="Arial"/>
              </a:defRPr>
            </a:lvl1pPr>
            <a:lvl2pPr marL="685800" indent="-228600">
              <a:lnSpc>
                <a:spcPct val="100000"/>
              </a:lnSpc>
              <a:buClr>
                <a:schemeClr val="tx1">
                  <a:lumMod val="75000"/>
                  <a:lumOff val="25000"/>
                </a:schemeClr>
              </a:buClr>
              <a:buFont typeface="Arial"/>
              <a:buChar char="•"/>
              <a:defRPr sz="2400">
                <a:solidFill>
                  <a:schemeClr val="bg1"/>
                </a:solidFill>
                <a:latin typeface="Arial"/>
                <a:cs typeface="Arial"/>
              </a:defRPr>
            </a:lvl2pPr>
            <a:lvl3pPr marL="1143000" indent="-228600">
              <a:lnSpc>
                <a:spcPct val="100000"/>
              </a:lnSpc>
              <a:buClrTx/>
              <a:buSzPct val="75000"/>
              <a:buFont typeface="Courier New"/>
              <a:buChar char="o"/>
              <a:defRPr sz="2000">
                <a:solidFill>
                  <a:schemeClr val="bg1"/>
                </a:solidFill>
                <a:latin typeface="Arial"/>
                <a:cs typeface="Arial"/>
              </a:defRPr>
            </a:lvl3pPr>
            <a:lvl4pPr marL="1600200" indent="-228600">
              <a:lnSpc>
                <a:spcPct val="100000"/>
              </a:lnSpc>
              <a:buClrTx/>
              <a:buFont typeface="Arial"/>
              <a:buChar char="•"/>
              <a:defRPr sz="1800">
                <a:solidFill>
                  <a:schemeClr val="bg1"/>
                </a:solidFill>
                <a:latin typeface="Arial"/>
                <a:cs typeface="Arial"/>
              </a:defRPr>
            </a:lvl4pPr>
            <a:lvl5pPr marL="2057400" indent="-228600">
              <a:lnSpc>
                <a:spcPct val="100000"/>
              </a:lnSpc>
              <a:buClrTx/>
              <a:buSzPct val="75000"/>
              <a:buFont typeface="Wingdings" charset="2"/>
              <a:buChar char="§"/>
              <a:defRPr sz="1800">
                <a:solidFill>
                  <a:schemeClr val="bg1"/>
                </a:solidFill>
                <a:latin typeface="Arial"/>
                <a:cs typeface="Arial"/>
              </a:defRPr>
            </a:lvl5pPr>
          </a:lstStyle>
          <a:p>
            <a:pPr lvl="0"/>
            <a:r>
              <a:rPr lang="en-US" dirty="0" smtClean="0"/>
              <a:t>Click to edit Master text styles</a:t>
            </a:r>
            <a:endParaRPr lang="en-US" dirty="0"/>
          </a:p>
        </p:txBody>
      </p:sp>
      <p:pic>
        <p:nvPicPr>
          <p:cNvPr id="5" name="Picture 4"/>
          <p:cNvPicPr>
            <a:picLocks noChangeAspect="1"/>
          </p:cNvPicPr>
          <p:nvPr userDrawn="1"/>
        </p:nvPicPr>
        <p:blipFill rotWithShape="1">
          <a:blip r:embed="rId3" cstate="screen">
            <a:alphaModFix amt="17000"/>
            <a:extLst>
              <a:ext uri="{28A0092B-C50C-407E-A947-70E740481C1C}">
                <a14:useLocalDpi xmlns:a14="http://schemas.microsoft.com/office/drawing/2010/main"/>
              </a:ext>
            </a:extLst>
          </a:blip>
          <a:srcRect l="-2751" r="-1777"/>
          <a:stretch/>
        </p:blipFill>
        <p:spPr>
          <a:xfrm>
            <a:off x="4499039" y="2216840"/>
            <a:ext cx="4759157" cy="4552993"/>
          </a:xfrm>
          <a:prstGeom prst="rect">
            <a:avLst/>
          </a:prstGeom>
        </p:spPr>
      </p:pic>
    </p:spTree>
    <p:extLst>
      <p:ext uri="{BB962C8B-B14F-4D97-AF65-F5344CB8AC3E}">
        <p14:creationId xmlns:p14="http://schemas.microsoft.com/office/powerpoint/2010/main" val="1392936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17CFE8-47DE-F043-8E13-A90794CF5AE8}" type="datetimeFigureOut">
              <a:rPr lang="en-US" smtClean="0"/>
              <a:t>9/15/17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3174203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17CFE8-47DE-F043-8E13-A90794CF5AE8}"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65945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17CFE8-47DE-F043-8E13-A90794CF5AE8}" type="datetimeFigureOut">
              <a:rPr lang="en-US" smtClean="0"/>
              <a:t>9/15/17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127607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17CFE8-47DE-F043-8E13-A90794CF5AE8}" type="datetimeFigureOut">
              <a:rPr lang="en-US" smtClean="0"/>
              <a:t>9/15/17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2352172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17CFE8-47DE-F043-8E13-A90794CF5AE8}" type="datetimeFigureOut">
              <a:rPr lang="en-US" smtClean="0"/>
              <a:t>9/15/17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1902860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17CFE8-47DE-F043-8E13-A90794CF5AE8}"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2665812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17CFE8-47DE-F043-8E13-A90794CF5AE8}" type="datetimeFigureOut">
              <a:rPr lang="en-US" smtClean="0"/>
              <a:t>9/15/17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9831BD-7B82-E344-89DE-A9BF437255D5}" type="slidenum">
              <a:rPr lang="en-US" smtClean="0"/>
              <a:t>‹#›</a:t>
            </a:fld>
            <a:endParaRPr lang="en-US"/>
          </a:p>
        </p:txBody>
      </p:sp>
    </p:spTree>
    <p:extLst>
      <p:ext uri="{BB962C8B-B14F-4D97-AF65-F5344CB8AC3E}">
        <p14:creationId xmlns:p14="http://schemas.microsoft.com/office/powerpoint/2010/main" val="259339290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17CFE8-47DE-F043-8E13-A90794CF5AE8}" type="datetimeFigureOut">
              <a:rPr lang="en-US" smtClean="0"/>
              <a:t>9/15/17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831BD-7B82-E344-89DE-A9BF437255D5}" type="slidenum">
              <a:rPr lang="en-US" smtClean="0"/>
              <a:t>‹#›</a:t>
            </a:fld>
            <a:endParaRPr lang="en-US"/>
          </a:p>
        </p:txBody>
      </p:sp>
    </p:spTree>
    <p:extLst>
      <p:ext uri="{BB962C8B-B14F-4D97-AF65-F5344CB8AC3E}">
        <p14:creationId xmlns:p14="http://schemas.microsoft.com/office/powerpoint/2010/main" val="4284519546"/>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justice.gov/opa/pr/justice-department-enters-settlement-agreement-peapod-ensure-peapod-grocery-delivery-websit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access-board.gov/guidelines-and-standards/communications-and-it/about-the-ict-refresh/background/comparison-table-of-wcag2-to-existing-508-standards"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103.xml.rels><?xml version="1.0" encoding="UTF-8" standalone="yes"?>
<Relationships xmlns="http://schemas.openxmlformats.org/package/2006/relationships"><Relationship Id="rId3" Type="http://schemas.openxmlformats.org/officeDocument/2006/relationships/hyperlink" Target="https://www.w3.org/WAI/ER/tools/" TargetMode="External"/><Relationship Id="rId4" Type="http://schemas.openxmlformats.org/officeDocument/2006/relationships/hyperlink" Target="http://www.nvaccess.org/" TargetMode="External"/><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3" Type="http://schemas.openxmlformats.org/officeDocument/2006/relationships/hyperlink" Target="https://wave.webaim.org/toolbar/" TargetMode="External"/><Relationship Id="rId4" Type="http://schemas.openxmlformats.org/officeDocument/2006/relationships/hyperlink" Target="https://chrome.google.com/webstore/detail/wave-evaluation-tool/jbbplnpkjmmeebjpijfedlgcdilocofh?hl=en-US" TargetMode="External"/><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w3.org/TR/WCAG20/" TargetMode="External"/><Relationship Id="rId3" Type="http://schemas.openxmlformats.org/officeDocument/2006/relationships/hyperlink" Target="https://www.w3.org/WAI/WCAG20/quickref/"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hyperlink" Target="http://webaim.org/resources/contrastchecker/"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hyperlink" Target="https://chrome.google.com/webstore/detail/web-developer/bfbameneiokkgbdmiekhjnmfkcnldhhm?hl=en-US"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ave.webaim.org/toolbar/" TargetMode="External"/><Relationship Id="rId4" Type="http://schemas.openxmlformats.org/officeDocument/2006/relationships/hyperlink" Target="https://chrome.google.com/webstore/detail/wave-evaluation-tool/jbbplnpkjmmeebjpijfedlgcdilocofh?hl=en-US" TargetMode="External"/><Relationship Id="rId5" Type="http://schemas.openxmlformats.org/officeDocument/2006/relationships/hyperlink" Target="http://www.nvaccess.org/" TargetMode="External"/><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hyperlink" Target="http://webaim.org/resources/contrastchecker/"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hyperlink" Target="https://chrome.google.com/webstore/detail/web-developer/bfbameneiokkgbdmiekhjnmfkcnldhhm?hl=en-U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who.int/mediacentre/factsheets/fs282/en/" TargetMode="External"/><Relationship Id="rId3" Type="http://schemas.openxmlformats.org/officeDocument/2006/relationships/hyperlink" Target="https://nei.nih.gov/health/color_blindness/facts_abou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g"/><Relationship Id="rId3" Type="http://schemas.openxmlformats.org/officeDocument/2006/relationships/image" Target="../media/image2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hyperlink" Target="http://webaim.org/" TargetMode="External"/><Relationship Id="rId4" Type="http://schemas.openxmlformats.org/officeDocument/2006/relationships/hyperlink" Target="http://webaim.org/projects/screenreadersurvey6/" TargetMode="External"/><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pixelgrapher/accessibility" TargetMode="Externa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pixelgrapher/accessibility" TargetMode="External"/><Relationship Id="rId3"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3" Type="http://schemas.openxmlformats.org/officeDocument/2006/relationships/hyperlink" Target="http://webaim.org/projects/screenreadersurvey5/%23mobileusage" TargetMode="External"/><Relationship Id="rId4" Type="http://schemas.openxmlformats.org/officeDocument/2006/relationships/hyperlink" Target="http://bits.blogs.nytimes.com/2013/09/29/disruptions-guided-by-touch-screens-blind-turn-to-smartphones-for-sight/?_r=0" TargetMode="External"/><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luisperezonline.com/" TargetMode="External"/><Relationship Id="rId4" Type="http://schemas.openxmlformats.org/officeDocument/2006/relationships/hyperlink" Target="http://bits.blogs.nytimes.com/2013/09/29/disruptions-guided-by-touch-screens-blind-turn-to-smartphones-for-sight/?_r=0" TargetMode="External"/><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3" Type="http://schemas.openxmlformats.org/officeDocument/2006/relationships/hyperlink" Target="http://bits.blogs.nytimes.com/2013/09/29/disruptions-guided-by-touch-screens-blind-turn-to-smartphones-for-sight/?_r=0" TargetMode="External"/><Relationship Id="rId4" Type="http://schemas.openxmlformats.org/officeDocument/2006/relationships/image" Target="../media/image25.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github.com/pixelgrapher/accessibility" TargetMode="Externa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webpagefx.com/seo-agency.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webpagefx.com/seo-agenc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w3.org/WAI/GL/wiki/Using_ARIA_role=dialog_to_implement_a_modal_dialog_bo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aim.org/resources/contrastchecker/"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colorsafe.co/" TargetMode="Externa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nei.nih.gov/health/color_blindness/facts_about"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4"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chrome.google.com/webstore/detail/spectrum/ofclemegkcmilinpcimpjkfhjfgmhieb?hl=en"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w3.org/TR/WCAG20-TECHS/aria"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www.cannonaccess.com/" TargetMode="External"/><Relationship Id="rId4" Type="http://schemas.openxmlformats.org/officeDocument/2006/relationships/hyperlink" Target="http://www.cannonaccess.com/category/accessibility/videos/" TargetMode="External"/><Relationship Id="rId1" Type="http://schemas.openxmlformats.org/officeDocument/2006/relationships/slideLayout" Target="../slideLayouts/slideLayout14.xml"/><Relationship Id="rId2" Type="http://schemas.openxmlformats.org/officeDocument/2006/relationships/hyperlink" Target="https://www.youtube.com/channel/UCy8vtAXZj_HXtmr6udjZOb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developer.mozilla.org/en-US/docs/Web/Accessibility/ARIA/ARIA_Technique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last-child.com/accessible-infographics/connect-with-aria-labelledby/"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w3.org/WAI/WCAG20/quickref/"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ebaim.org/resources/contrastchecker/"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www.access-board.gov/"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fontScale="92500"/>
          </a:bodyPr>
          <a:lstStyle/>
          <a:p>
            <a:r>
              <a:rPr lang="en-US" dirty="0" smtClean="0"/>
              <a:t>Coding for Accessibility and 508 Compliance</a:t>
            </a:r>
            <a:endParaRPr lang="en-US" dirty="0"/>
          </a:p>
        </p:txBody>
      </p:sp>
    </p:spTree>
    <p:extLst>
      <p:ext uri="{BB962C8B-B14F-4D97-AF65-F5344CB8AC3E}">
        <p14:creationId xmlns:p14="http://schemas.microsoft.com/office/powerpoint/2010/main" val="2193691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WCAG 2.0</a:t>
            </a:r>
            <a:endParaRPr lang="en-US" dirty="0"/>
          </a:p>
        </p:txBody>
      </p:sp>
      <p:sp>
        <p:nvSpPr>
          <p:cNvPr id="3" name="Content Placeholder 2"/>
          <p:cNvSpPr>
            <a:spLocks noGrp="1"/>
          </p:cNvSpPr>
          <p:nvPr>
            <p:ph type="body" sz="quarter" idx="11"/>
          </p:nvPr>
        </p:nvSpPr>
        <p:spPr/>
        <p:txBody>
          <a:bodyPr>
            <a:normAutofit/>
          </a:bodyPr>
          <a:lstStyle/>
          <a:p>
            <a:r>
              <a:rPr lang="en-US" dirty="0" smtClean="0"/>
              <a:t>WCAG 2.0 Level AA are the accessibility guidelines we need to follow.</a:t>
            </a:r>
          </a:p>
          <a:p>
            <a:r>
              <a:rPr lang="en-US" dirty="0" smtClean="0"/>
              <a:t>When Peapod lost their accessibility lawsuit, they were ordered to comply with the WCAG </a:t>
            </a:r>
            <a:r>
              <a:rPr lang="en-US" dirty="0"/>
              <a:t>2.0 standards:</a:t>
            </a:r>
            <a:br>
              <a:rPr lang="en-US" dirty="0"/>
            </a:br>
            <a:r>
              <a:rPr lang="en-US" dirty="0">
                <a:hlinkClick r:id="rId2"/>
              </a:rPr>
              <a:t>https://www.justice.gov/opa/pr/justice-department-enters-settlement-agreement-peapod-ensure-peapod-grocery-delivery-</a:t>
            </a:r>
            <a:r>
              <a:rPr lang="en-US" dirty="0" smtClean="0">
                <a:hlinkClick r:id="rId2"/>
              </a:rPr>
              <a:t>website</a:t>
            </a:r>
            <a:r>
              <a:rPr lang="en-US" dirty="0" smtClean="0"/>
              <a:t> </a:t>
            </a:r>
            <a:endParaRPr lang="en-US" dirty="0"/>
          </a:p>
        </p:txBody>
      </p:sp>
    </p:spTree>
    <p:extLst>
      <p:ext uri="{BB962C8B-B14F-4D97-AF65-F5344CB8AC3E}">
        <p14:creationId xmlns:p14="http://schemas.microsoft.com/office/powerpoint/2010/main" val="137246296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Section 508 Rules</a:t>
            </a:r>
            <a:endParaRPr lang="en-US" dirty="0"/>
          </a:p>
        </p:txBody>
      </p:sp>
      <p:sp>
        <p:nvSpPr>
          <p:cNvPr id="3" name="Content Placeholder 2"/>
          <p:cNvSpPr>
            <a:spLocks noGrp="1"/>
          </p:cNvSpPr>
          <p:nvPr>
            <p:ph type="body" sz="quarter" idx="11"/>
          </p:nvPr>
        </p:nvSpPr>
        <p:spPr/>
        <p:txBody>
          <a:bodyPr>
            <a:normAutofit/>
          </a:bodyPr>
          <a:lstStyle/>
          <a:p>
            <a:r>
              <a:rPr lang="en-US" dirty="0" smtClean="0"/>
              <a:t>The standards for Section 508 were updated in January. The access board calls this the “ICT Refresh.”</a:t>
            </a:r>
          </a:p>
          <a:p>
            <a:r>
              <a:rPr lang="en-US" dirty="0" smtClean="0"/>
              <a:t>WCAG 2.0 Level AA</a:t>
            </a:r>
          </a:p>
          <a:p>
            <a:r>
              <a:rPr lang="en-US" dirty="0" smtClean="0"/>
              <a:t>Table of new rules: </a:t>
            </a:r>
            <a:r>
              <a:rPr lang="en-US" dirty="0" smtClean="0">
                <a:hlinkClick r:id="rId2"/>
              </a:rPr>
              <a:t>https</a:t>
            </a:r>
            <a:r>
              <a:rPr lang="en-US" dirty="0">
                <a:hlinkClick r:id="rId2"/>
              </a:rPr>
              <a:t>://www.access-board.gov/guidelines-and-standards/communications-and-it/about-the-ict-refresh/background/comparison-table-of-wcag2-to-existing-508-</a:t>
            </a:r>
            <a:r>
              <a:rPr lang="en-US" dirty="0" smtClean="0">
                <a:hlinkClick r:id="rId2"/>
              </a:rPr>
              <a:t>standards</a:t>
            </a:r>
            <a:endParaRPr lang="en-US" dirty="0" smtClean="0"/>
          </a:p>
          <a:p>
            <a:endParaRPr lang="en-US" dirty="0"/>
          </a:p>
        </p:txBody>
      </p:sp>
    </p:spTree>
    <p:extLst>
      <p:ext uri="{BB962C8B-B14F-4D97-AF65-F5344CB8AC3E}">
        <p14:creationId xmlns:p14="http://schemas.microsoft.com/office/powerpoint/2010/main" val="10151249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Few Excerpts From New Rules</a:t>
            </a:r>
            <a:endParaRPr lang="en-US" dirty="0"/>
          </a:p>
        </p:txBody>
      </p:sp>
      <p:sp>
        <p:nvSpPr>
          <p:cNvPr id="3" name="Content Placeholder 2"/>
          <p:cNvSpPr>
            <a:spLocks noGrp="1"/>
          </p:cNvSpPr>
          <p:nvPr>
            <p:ph type="body" sz="quarter" idx="11"/>
          </p:nvPr>
        </p:nvSpPr>
        <p:spPr/>
        <p:txBody>
          <a:bodyPr/>
          <a:lstStyle/>
          <a:p>
            <a:r>
              <a:rPr lang="en-US" dirty="0" smtClean="0"/>
              <a:t>1.4.3 </a:t>
            </a:r>
            <a:r>
              <a:rPr lang="en-US" b="1" dirty="0" smtClean="0"/>
              <a:t>Contrast</a:t>
            </a:r>
            <a:r>
              <a:rPr lang="en-US" dirty="0" smtClean="0"/>
              <a:t> between foreground text and background color.</a:t>
            </a:r>
          </a:p>
          <a:p>
            <a:r>
              <a:rPr lang="en-US" dirty="0" smtClean="0"/>
              <a:t>2.1.2 No keyboard traps. This can be challenging with </a:t>
            </a:r>
            <a:r>
              <a:rPr lang="en-US" b="1" dirty="0" smtClean="0"/>
              <a:t>date pickers</a:t>
            </a:r>
            <a:r>
              <a:rPr lang="en-US" dirty="0" smtClean="0"/>
              <a:t>.</a:t>
            </a:r>
          </a:p>
          <a:p>
            <a:r>
              <a:rPr lang="en-US" dirty="0" smtClean="0"/>
              <a:t>2.4.4 All links must be understandable based on their text. </a:t>
            </a:r>
          </a:p>
          <a:p>
            <a:r>
              <a:rPr lang="en-US" dirty="0" smtClean="0"/>
              <a:t>2.4.5 Provide 2+ ways to locate content (e.g. top navigation, search, sitemap, mega footer)</a:t>
            </a:r>
            <a:endParaRPr lang="en-US" dirty="0"/>
          </a:p>
        </p:txBody>
      </p:sp>
    </p:spTree>
    <p:extLst>
      <p:ext uri="{BB962C8B-B14F-4D97-AF65-F5344CB8AC3E}">
        <p14:creationId xmlns:p14="http://schemas.microsoft.com/office/powerpoint/2010/main" val="5918180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Testing for Accessibility</a:t>
            </a:r>
            <a:endParaRPr lang="en-US" dirty="0"/>
          </a:p>
        </p:txBody>
      </p:sp>
    </p:spTree>
    <p:extLst>
      <p:ext uri="{BB962C8B-B14F-4D97-AF65-F5344CB8AC3E}">
        <p14:creationId xmlns:p14="http://schemas.microsoft.com/office/powerpoint/2010/main" val="60352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r>
              <a:rPr lang="en-US" dirty="0" smtClean="0">
                <a:solidFill>
                  <a:schemeClr val="tx1"/>
                </a:solidFill>
              </a:rPr>
              <a:t>W3C Web Accessibility Evaluation Tools List:</a:t>
            </a:r>
            <a:br>
              <a:rPr lang="en-US" dirty="0" smtClean="0">
                <a:solidFill>
                  <a:schemeClr val="tx1"/>
                </a:solidFill>
              </a:rPr>
            </a:br>
            <a:r>
              <a:rPr lang="en-US" dirty="0" smtClean="0">
                <a:solidFill>
                  <a:schemeClr val="tx1"/>
                </a:solidFill>
                <a:hlinkClick r:id="rId3"/>
              </a:rPr>
              <a:t>https</a:t>
            </a:r>
            <a:r>
              <a:rPr lang="en-US" dirty="0">
                <a:solidFill>
                  <a:schemeClr val="tx1"/>
                </a:solidFill>
                <a:hlinkClick r:id="rId3"/>
              </a:rPr>
              <a:t>://www.w3.org/WAI/ER/tools</a:t>
            </a:r>
            <a:r>
              <a:rPr lang="en-US" dirty="0" smtClean="0">
                <a:solidFill>
                  <a:schemeClr val="tx1"/>
                </a:solidFill>
                <a:hlinkClick r:id="rId3"/>
              </a:rPr>
              <a:t>/</a:t>
            </a:r>
            <a:endParaRPr lang="en-US" dirty="0" smtClean="0">
              <a:solidFill>
                <a:schemeClr val="tx1"/>
              </a:solidFill>
            </a:endParaRPr>
          </a:p>
          <a:p>
            <a:endParaRPr lang="en-US" dirty="0">
              <a:solidFill>
                <a:schemeClr val="tx1"/>
              </a:solidFill>
            </a:endParaRPr>
          </a:p>
          <a:p>
            <a:r>
              <a:rPr lang="en-US" dirty="0">
                <a:solidFill>
                  <a:srgbClr val="404040"/>
                </a:solidFill>
              </a:rPr>
              <a:t>NVDA is a free screen reader for Windows (they request a donation)</a:t>
            </a:r>
          </a:p>
          <a:p>
            <a:pPr lvl="1"/>
            <a:r>
              <a:rPr lang="en-US" dirty="0">
                <a:solidFill>
                  <a:srgbClr val="404040"/>
                </a:solidFill>
                <a:hlinkClick r:id="rId4"/>
              </a:rPr>
              <a:t>http://www.nvaccess.org/</a:t>
            </a:r>
            <a:r>
              <a:rPr lang="en-US" dirty="0">
                <a:solidFill>
                  <a:srgbClr val="404040"/>
                </a:solidFill>
              </a:rPr>
              <a:t> </a:t>
            </a:r>
          </a:p>
          <a:p>
            <a:pPr marL="0" indent="0">
              <a:buNone/>
            </a:pP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1429736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a:xfrm>
            <a:off x="355625" y="1506469"/>
            <a:ext cx="8277786" cy="4578701"/>
          </a:xfrm>
        </p:spPr>
        <p:txBody>
          <a:bodyPr/>
          <a:lstStyle/>
          <a:p>
            <a:pPr marL="0" indent="0">
              <a:buNone/>
            </a:pPr>
            <a:r>
              <a:rPr lang="en-US" sz="2400" b="1" dirty="0" err="1"/>
              <a:t>AInspector</a:t>
            </a:r>
            <a:r>
              <a:rPr lang="en-US" sz="2400" b="1" dirty="0"/>
              <a:t> </a:t>
            </a:r>
            <a:r>
              <a:rPr lang="en-US" sz="2400" b="1" dirty="0" smtClean="0"/>
              <a:t>Sidebar </a:t>
            </a:r>
            <a:r>
              <a:rPr lang="en-US" sz="2400" dirty="0" smtClean="0">
                <a:solidFill>
                  <a:srgbClr val="404040"/>
                </a:solidFill>
              </a:rPr>
              <a:t>[for Firefox]</a:t>
            </a:r>
            <a:r>
              <a:rPr lang="en-US" sz="2400" dirty="0">
                <a:solidFill>
                  <a:srgbClr val="404040"/>
                </a:solidFill>
              </a:rPr>
              <a:t/>
            </a:r>
            <a:br>
              <a:rPr lang="en-US" sz="2400" dirty="0">
                <a:solidFill>
                  <a:srgbClr val="404040"/>
                </a:solidFill>
              </a:rPr>
            </a:br>
            <a:r>
              <a:rPr lang="en-US" sz="2000" dirty="0" smtClean="0">
                <a:solidFill>
                  <a:srgbClr val="404040"/>
                </a:solidFill>
              </a:rPr>
              <a:t>https</a:t>
            </a:r>
            <a:r>
              <a:rPr lang="en-US" sz="2000" dirty="0">
                <a:solidFill>
                  <a:srgbClr val="404040"/>
                </a:solidFill>
              </a:rPr>
              <a:t>://</a:t>
            </a:r>
            <a:r>
              <a:rPr lang="en-US" sz="2000" dirty="0" err="1">
                <a:solidFill>
                  <a:srgbClr val="404040"/>
                </a:solidFill>
              </a:rPr>
              <a:t>addons.mozilla.org</a:t>
            </a:r>
            <a:r>
              <a:rPr lang="en-US" sz="2000" dirty="0">
                <a:solidFill>
                  <a:srgbClr val="404040"/>
                </a:solidFill>
              </a:rPr>
              <a:t>/en-US/</a:t>
            </a:r>
            <a:r>
              <a:rPr lang="en-US" sz="2000" dirty="0" err="1">
                <a:solidFill>
                  <a:srgbClr val="404040"/>
                </a:solidFill>
              </a:rPr>
              <a:t>firefox</a:t>
            </a:r>
            <a:r>
              <a:rPr lang="en-US" sz="2000" dirty="0">
                <a:solidFill>
                  <a:srgbClr val="404040"/>
                </a:solidFill>
              </a:rPr>
              <a:t>/</a:t>
            </a:r>
            <a:r>
              <a:rPr lang="en-US" sz="2000" dirty="0" err="1">
                <a:solidFill>
                  <a:srgbClr val="404040"/>
                </a:solidFill>
              </a:rPr>
              <a:t>addon</a:t>
            </a:r>
            <a:r>
              <a:rPr lang="en-US" sz="2000" dirty="0">
                <a:solidFill>
                  <a:srgbClr val="404040"/>
                </a:solidFill>
              </a:rPr>
              <a:t>/</a:t>
            </a:r>
            <a:r>
              <a:rPr lang="en-US" sz="2000" dirty="0" err="1">
                <a:solidFill>
                  <a:srgbClr val="404040"/>
                </a:solidFill>
              </a:rPr>
              <a:t>ainspector</a:t>
            </a:r>
            <a:r>
              <a:rPr lang="en-US" sz="2000" dirty="0">
                <a:solidFill>
                  <a:srgbClr val="404040"/>
                </a:solidFill>
              </a:rPr>
              <a:t>-sidebar/</a:t>
            </a:r>
            <a:endParaRPr lang="en-US" sz="2000" dirty="0" smtClean="0">
              <a:solidFill>
                <a:srgbClr val="404040"/>
              </a:solidFill>
            </a:endParaRPr>
          </a:p>
          <a:p>
            <a:pPr marL="0" indent="0">
              <a:buNone/>
            </a:pP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240627" y="2322478"/>
            <a:ext cx="3689685" cy="4457973"/>
          </a:xfrm>
          <a:prstGeom prst="rect">
            <a:avLst/>
          </a:prstGeom>
        </p:spPr>
      </p:pic>
      <p:pic>
        <p:nvPicPr>
          <p:cNvPr id="7" name="Picture 6"/>
          <p:cNvPicPr>
            <a:picLocks noChangeAspect="1"/>
          </p:cNvPicPr>
          <p:nvPr/>
        </p:nvPicPr>
        <p:blipFill>
          <a:blip r:embed="rId4"/>
          <a:stretch>
            <a:fillRect/>
          </a:stretch>
        </p:blipFill>
        <p:spPr>
          <a:xfrm>
            <a:off x="4173162" y="2358715"/>
            <a:ext cx="4721002" cy="4394999"/>
          </a:xfrm>
          <a:prstGeom prst="rect">
            <a:avLst/>
          </a:prstGeom>
        </p:spPr>
      </p:pic>
    </p:spTree>
    <p:extLst>
      <p:ext uri="{BB962C8B-B14F-4D97-AF65-F5344CB8AC3E}">
        <p14:creationId xmlns:p14="http://schemas.microsoft.com/office/powerpoint/2010/main" val="1437423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pPr marL="0" indent="0">
              <a:buNone/>
            </a:pPr>
            <a:r>
              <a:rPr lang="en-US" sz="2400" b="1" dirty="0" smtClean="0">
                <a:solidFill>
                  <a:srgbClr val="404040"/>
                </a:solidFill>
              </a:rPr>
              <a:t>Accessibility Developer Tools </a:t>
            </a:r>
            <a:r>
              <a:rPr lang="en-US" sz="2400" dirty="0" smtClean="0">
                <a:solidFill>
                  <a:srgbClr val="404040"/>
                </a:solidFill>
              </a:rPr>
              <a:t>[for Chrome]</a:t>
            </a:r>
            <a:r>
              <a:rPr lang="en-US" sz="2400" dirty="0">
                <a:solidFill>
                  <a:srgbClr val="404040"/>
                </a:solidFill>
              </a:rPr>
              <a:t/>
            </a:r>
            <a:br>
              <a:rPr lang="en-US" sz="2400" dirty="0">
                <a:solidFill>
                  <a:srgbClr val="404040"/>
                </a:solidFill>
              </a:rPr>
            </a:br>
            <a:r>
              <a:rPr lang="en-US" sz="2000" dirty="0">
                <a:solidFill>
                  <a:srgbClr val="404040"/>
                </a:solidFill>
              </a:rPr>
              <a:t>https://</a:t>
            </a:r>
            <a:r>
              <a:rPr lang="en-US" sz="2000" dirty="0" err="1">
                <a:solidFill>
                  <a:srgbClr val="404040"/>
                </a:solidFill>
              </a:rPr>
              <a:t>chrome.google.com</a:t>
            </a:r>
            <a:r>
              <a:rPr lang="en-US" sz="2000" dirty="0">
                <a:solidFill>
                  <a:srgbClr val="404040"/>
                </a:solidFill>
              </a:rPr>
              <a:t>/</a:t>
            </a:r>
            <a:r>
              <a:rPr lang="en-US" sz="2000" dirty="0" err="1">
                <a:solidFill>
                  <a:srgbClr val="404040"/>
                </a:solidFill>
              </a:rPr>
              <a:t>webstore</a:t>
            </a:r>
            <a:r>
              <a:rPr lang="en-US" sz="2000" dirty="0">
                <a:solidFill>
                  <a:srgbClr val="404040"/>
                </a:solidFill>
              </a:rPr>
              <a:t>/detail/accessibility-developer-t/</a:t>
            </a:r>
            <a:r>
              <a:rPr lang="en-US" sz="2000" dirty="0" err="1">
                <a:solidFill>
                  <a:srgbClr val="404040"/>
                </a:solidFill>
              </a:rPr>
              <a:t>fpkknkljclfencbdbgkenhalefipecmb</a:t>
            </a:r>
            <a:endParaRPr lang="en-US" sz="2000" dirty="0" smtClean="0">
              <a:solidFill>
                <a:srgbClr val="404040"/>
              </a:solidFill>
            </a:endParaRPr>
          </a:p>
          <a:p>
            <a:pPr marL="457200" lvl="1" indent="0">
              <a:buNone/>
            </a:pPr>
            <a:endParaRPr lang="en-US" sz="2800" dirty="0" smtClean="0">
              <a:solidFill>
                <a:srgbClr val="404040"/>
              </a:solidFill>
            </a:endParaRPr>
          </a:p>
          <a:p>
            <a:pPr marL="0" indent="0">
              <a:buNone/>
            </a:pP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0" y="2814053"/>
            <a:ext cx="9144000" cy="2524606"/>
          </a:xfrm>
          <a:prstGeom prst="rect">
            <a:avLst/>
          </a:prstGeom>
        </p:spPr>
      </p:pic>
      <p:pic>
        <p:nvPicPr>
          <p:cNvPr id="5" name="Picture 4"/>
          <p:cNvPicPr>
            <a:picLocks noChangeAspect="1"/>
          </p:cNvPicPr>
          <p:nvPr/>
        </p:nvPicPr>
        <p:blipFill>
          <a:blip r:embed="rId4"/>
          <a:stretch>
            <a:fillRect/>
          </a:stretch>
        </p:blipFill>
        <p:spPr>
          <a:xfrm>
            <a:off x="956507" y="5512443"/>
            <a:ext cx="6375400" cy="1168400"/>
          </a:xfrm>
          <a:prstGeom prst="rect">
            <a:avLst/>
          </a:prstGeom>
        </p:spPr>
      </p:pic>
    </p:spTree>
    <p:extLst>
      <p:ext uri="{BB962C8B-B14F-4D97-AF65-F5344CB8AC3E}">
        <p14:creationId xmlns:p14="http://schemas.microsoft.com/office/powerpoint/2010/main" val="198828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pPr marL="0" indent="0">
              <a:buNone/>
            </a:pPr>
            <a:r>
              <a:rPr lang="en-US" sz="2400" b="1" dirty="0" smtClean="0">
                <a:solidFill>
                  <a:srgbClr val="404040"/>
                </a:solidFill>
              </a:rPr>
              <a:t>ARIA Validator </a:t>
            </a:r>
            <a:r>
              <a:rPr lang="en-US" sz="2400" dirty="0" smtClean="0">
                <a:solidFill>
                  <a:srgbClr val="404040"/>
                </a:solidFill>
              </a:rPr>
              <a:t>[for Chrome]</a:t>
            </a:r>
            <a:r>
              <a:rPr lang="en-US" sz="2400" dirty="0">
                <a:solidFill>
                  <a:srgbClr val="404040"/>
                </a:solidFill>
              </a:rPr>
              <a:t/>
            </a:r>
            <a:br>
              <a:rPr lang="en-US" sz="2400" dirty="0">
                <a:solidFill>
                  <a:srgbClr val="404040"/>
                </a:solidFill>
              </a:rPr>
            </a:br>
            <a:r>
              <a:rPr lang="en-US" sz="2000" dirty="0" smtClean="0">
                <a:solidFill>
                  <a:srgbClr val="404040"/>
                </a:solidFill>
              </a:rPr>
              <a:t>chrome</a:t>
            </a:r>
            <a:r>
              <a:rPr lang="en-US" sz="2000" dirty="0">
                <a:solidFill>
                  <a:srgbClr val="404040"/>
                </a:solidFill>
              </a:rPr>
              <a:t>-extension://</a:t>
            </a:r>
            <a:r>
              <a:rPr lang="en-US" sz="2000" dirty="0" err="1">
                <a:solidFill>
                  <a:srgbClr val="404040"/>
                </a:solidFill>
              </a:rPr>
              <a:t>oigghlanfjgnkcndchmnlnmaojahnjoc</a:t>
            </a:r>
            <a:r>
              <a:rPr lang="en-US" sz="2000" dirty="0">
                <a:solidFill>
                  <a:srgbClr val="404040"/>
                </a:solidFill>
              </a:rPr>
              <a:t>/</a:t>
            </a:r>
            <a:r>
              <a:rPr lang="en-US" sz="2000" dirty="0" err="1" smtClean="0">
                <a:solidFill>
                  <a:srgbClr val="404040"/>
                </a:solidFill>
              </a:rPr>
              <a:t>summary.html</a:t>
            </a:r>
            <a:endParaRPr lang="en-US" sz="2000" dirty="0" smtClean="0">
              <a:solidFill>
                <a:srgbClr val="404040"/>
              </a:solidFill>
            </a:endParaRPr>
          </a:p>
          <a:p>
            <a:pPr marL="457200" lvl="1" indent="0">
              <a:buNone/>
            </a:pPr>
            <a:endParaRPr lang="en-US" sz="2800" dirty="0" smtClean="0">
              <a:solidFill>
                <a:srgbClr val="404040"/>
              </a:solidFill>
            </a:endParaRPr>
          </a:p>
          <a:p>
            <a:pPr marL="0" indent="0">
              <a:buNone/>
            </a:pPr>
            <a:endParaRPr lang="en-US" dirty="0">
              <a:solidFill>
                <a:schemeClr val="tx1"/>
              </a:solidFill>
            </a:endParaRPr>
          </a:p>
        </p:txBody>
      </p:sp>
      <p:pic>
        <p:nvPicPr>
          <p:cNvPr id="2" name="Picture 1"/>
          <p:cNvPicPr>
            <a:picLocks noChangeAspect="1"/>
          </p:cNvPicPr>
          <p:nvPr/>
        </p:nvPicPr>
        <p:blipFill>
          <a:blip r:embed="rId3"/>
          <a:stretch>
            <a:fillRect/>
          </a:stretch>
        </p:blipFill>
        <p:spPr>
          <a:xfrm>
            <a:off x="972354" y="2524224"/>
            <a:ext cx="6856127" cy="3821266"/>
          </a:xfrm>
          <a:prstGeom prst="rect">
            <a:avLst/>
          </a:prstGeom>
        </p:spPr>
      </p:pic>
    </p:spTree>
    <p:extLst>
      <p:ext uri="{BB962C8B-B14F-4D97-AF65-F5344CB8AC3E}">
        <p14:creationId xmlns:p14="http://schemas.microsoft.com/office/powerpoint/2010/main" val="1134834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WAVE browser plugin</a:t>
            </a:r>
          </a:p>
          <a:p>
            <a:pPr lvl="1"/>
            <a:r>
              <a:rPr lang="en-US" sz="2800" dirty="0">
                <a:solidFill>
                  <a:srgbClr val="404040"/>
                </a:solidFill>
                <a:hlinkClick r:id="rId3"/>
              </a:rPr>
              <a:t>https://wave.webaim.org/toolbar</a:t>
            </a:r>
            <a:r>
              <a:rPr lang="en-US" sz="2800" dirty="0" smtClean="0">
                <a:solidFill>
                  <a:srgbClr val="404040"/>
                </a:solidFill>
                <a:hlinkClick r:id="rId3"/>
              </a:rPr>
              <a:t>/</a:t>
            </a:r>
            <a:endParaRPr lang="en-US" sz="2800" dirty="0" smtClean="0">
              <a:solidFill>
                <a:srgbClr val="404040"/>
              </a:solidFill>
            </a:endParaRPr>
          </a:p>
          <a:p>
            <a:pPr lvl="1"/>
            <a:r>
              <a:rPr lang="en-US" sz="2800" dirty="0">
                <a:solidFill>
                  <a:srgbClr val="404040"/>
                </a:solidFill>
                <a:hlinkClick r:id="rId4"/>
              </a:rPr>
              <a:t>https://chrome.google.com/webstore/detail/wave-evaluation-tool/jbbplnpkjmmeebjpijfedlgcdilocofh?hl=en-</a:t>
            </a:r>
            <a:r>
              <a:rPr lang="en-US" sz="2800" dirty="0" smtClean="0">
                <a:solidFill>
                  <a:srgbClr val="404040"/>
                </a:solidFill>
                <a:hlinkClick r:id="rId4"/>
              </a:rPr>
              <a:t>US</a:t>
            </a:r>
            <a:r>
              <a:rPr lang="en-US" sz="2800" dirty="0" smtClean="0">
                <a:solidFill>
                  <a:srgbClr val="404040"/>
                </a:solidFill>
              </a:rPr>
              <a:t> </a:t>
            </a:r>
            <a:br>
              <a:rPr lang="en-US" sz="2800" dirty="0" smtClean="0">
                <a:solidFill>
                  <a:srgbClr val="404040"/>
                </a:solidFill>
              </a:rPr>
            </a:br>
            <a:endParaRPr lang="en-US" sz="2800" dirty="0" smtClean="0">
              <a:solidFill>
                <a:srgbClr val="404040"/>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8937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3"/>
          <p:cNvSpPr>
            <a:spLocks noGrp="1"/>
          </p:cNvSpPr>
          <p:nvPr>
            <p:ph type="body" sz="quarter" idx="11"/>
          </p:nvPr>
        </p:nvSpPr>
        <p:spPr/>
        <p:txBody>
          <a:bodyPr/>
          <a:lstStyle/>
          <a:p>
            <a:endParaRPr lang="en-US"/>
          </a:p>
        </p:txBody>
      </p:sp>
      <p:pic>
        <p:nvPicPr>
          <p:cNvPr id="3" name="Picture 2"/>
          <p:cNvPicPr>
            <a:picLocks noChangeAspect="1"/>
          </p:cNvPicPr>
          <p:nvPr/>
        </p:nvPicPr>
        <p:blipFill>
          <a:blip r:embed="rId3"/>
          <a:stretch>
            <a:fillRect/>
          </a:stretch>
        </p:blipFill>
        <p:spPr>
          <a:xfrm>
            <a:off x="0" y="1506469"/>
            <a:ext cx="3340100" cy="5359400"/>
          </a:xfrm>
          <a:prstGeom prst="rect">
            <a:avLst/>
          </a:prstGeom>
        </p:spPr>
      </p:pic>
      <p:pic>
        <p:nvPicPr>
          <p:cNvPr id="7" name="Picture 6"/>
          <p:cNvPicPr>
            <a:picLocks noChangeAspect="1"/>
          </p:cNvPicPr>
          <p:nvPr/>
        </p:nvPicPr>
        <p:blipFill>
          <a:blip r:embed="rId4"/>
          <a:stretch>
            <a:fillRect/>
          </a:stretch>
        </p:blipFill>
        <p:spPr>
          <a:xfrm>
            <a:off x="6759273" y="2164347"/>
            <a:ext cx="2654300" cy="3746500"/>
          </a:xfrm>
          <a:prstGeom prst="rect">
            <a:avLst/>
          </a:prstGeom>
        </p:spPr>
      </p:pic>
      <p:pic>
        <p:nvPicPr>
          <p:cNvPr id="9" name="Picture 8"/>
          <p:cNvPicPr>
            <a:picLocks noChangeAspect="1"/>
          </p:cNvPicPr>
          <p:nvPr/>
        </p:nvPicPr>
        <p:blipFill>
          <a:blip r:embed="rId5"/>
          <a:stretch>
            <a:fillRect/>
          </a:stretch>
        </p:blipFill>
        <p:spPr>
          <a:xfrm>
            <a:off x="3451261" y="1654331"/>
            <a:ext cx="3187700" cy="4965700"/>
          </a:xfrm>
          <a:prstGeom prst="rect">
            <a:avLst/>
          </a:prstGeom>
        </p:spPr>
      </p:pic>
    </p:spTree>
    <p:extLst>
      <p:ext uri="{BB962C8B-B14F-4D97-AF65-F5344CB8AC3E}">
        <p14:creationId xmlns:p14="http://schemas.microsoft.com/office/powerpoint/2010/main" val="46743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normAutofit/>
          </a:bodyPr>
          <a:lstStyle/>
          <a:p>
            <a:r>
              <a:rPr lang="en-US" sz="2400" dirty="0" smtClean="0">
                <a:solidFill>
                  <a:srgbClr val="404040"/>
                </a:solidFill>
              </a:rPr>
              <a:t>Navigate every web page using the keyboard only. </a:t>
            </a:r>
          </a:p>
          <a:p>
            <a:pPr lvl="1"/>
            <a:r>
              <a:rPr lang="en-US" dirty="0" smtClean="0">
                <a:solidFill>
                  <a:srgbClr val="404040"/>
                </a:solidFill>
              </a:rPr>
              <a:t>Navigate with these keys:</a:t>
            </a:r>
          </a:p>
          <a:p>
            <a:pPr lvl="2"/>
            <a:r>
              <a:rPr lang="en-US" dirty="0" smtClean="0">
                <a:solidFill>
                  <a:srgbClr val="404040"/>
                </a:solidFill>
              </a:rPr>
              <a:t>Tab (forwards)</a:t>
            </a:r>
          </a:p>
          <a:p>
            <a:pPr lvl="2"/>
            <a:r>
              <a:rPr lang="en-US" dirty="0" smtClean="0">
                <a:solidFill>
                  <a:srgbClr val="404040"/>
                </a:solidFill>
              </a:rPr>
              <a:t>Shift + Tab (backwards) </a:t>
            </a:r>
          </a:p>
          <a:p>
            <a:pPr lvl="2"/>
            <a:r>
              <a:rPr lang="en-US" dirty="0" smtClean="0">
                <a:solidFill>
                  <a:srgbClr val="404040"/>
                </a:solidFill>
              </a:rPr>
              <a:t>Space bar (sometimes used to select and unselect checkboxes)</a:t>
            </a:r>
          </a:p>
          <a:p>
            <a:pPr lvl="2"/>
            <a:r>
              <a:rPr lang="en-US" dirty="0" smtClean="0">
                <a:solidFill>
                  <a:srgbClr val="404040"/>
                </a:solidFill>
              </a:rPr>
              <a:t>Arrow keys</a:t>
            </a:r>
          </a:p>
          <a:p>
            <a:pPr lvl="2"/>
            <a:r>
              <a:rPr lang="en-US" dirty="0" smtClean="0">
                <a:solidFill>
                  <a:srgbClr val="404040"/>
                </a:solidFill>
              </a:rPr>
              <a:t>Enter key</a:t>
            </a:r>
            <a:br>
              <a:rPr lang="en-US" dirty="0" smtClean="0">
                <a:solidFill>
                  <a:srgbClr val="404040"/>
                </a:solidFill>
              </a:rPr>
            </a:br>
            <a:endParaRPr lang="en-US" dirty="0" smtClean="0">
              <a:solidFill>
                <a:srgbClr val="404040"/>
              </a:solidFill>
            </a:endParaRPr>
          </a:p>
          <a:p>
            <a:r>
              <a:rPr lang="en-US" sz="2400" dirty="0" smtClean="0">
                <a:solidFill>
                  <a:srgbClr val="404040"/>
                </a:solidFill>
              </a:rPr>
              <a:t>Test that all links get visual focus (an outline) when they are tabbed to, so that users who do not use a mouse know they successfully landed on a link.</a:t>
            </a: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1696869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WCAG 2.0</a:t>
            </a:r>
            <a:endParaRPr lang="en-US" dirty="0"/>
          </a:p>
        </p:txBody>
      </p:sp>
      <p:sp>
        <p:nvSpPr>
          <p:cNvPr id="3" name="Content Placeholder 2"/>
          <p:cNvSpPr>
            <a:spLocks noGrp="1"/>
          </p:cNvSpPr>
          <p:nvPr>
            <p:ph type="body" sz="quarter" idx="11"/>
          </p:nvPr>
        </p:nvSpPr>
        <p:spPr/>
        <p:txBody>
          <a:bodyPr>
            <a:normAutofit/>
          </a:bodyPr>
          <a:lstStyle/>
          <a:p>
            <a:r>
              <a:rPr lang="en-US" dirty="0">
                <a:hlinkClick r:id="rId2"/>
              </a:rPr>
              <a:t>https://www.w3.org/TR/WCAG20</a:t>
            </a:r>
            <a:r>
              <a:rPr lang="en-US" dirty="0" smtClean="0">
                <a:hlinkClick r:id="rId2"/>
              </a:rPr>
              <a:t>/</a:t>
            </a:r>
            <a:endParaRPr lang="en-US" dirty="0" smtClean="0"/>
          </a:p>
          <a:p>
            <a:r>
              <a:rPr lang="en-US" dirty="0">
                <a:hlinkClick r:id="rId3"/>
              </a:rPr>
              <a:t>https://www.w3.org/WAI/WCAG20/quickref</a:t>
            </a:r>
            <a:r>
              <a:rPr lang="en-US" dirty="0" smtClean="0">
                <a:hlinkClick r:id="rId3"/>
              </a:rPr>
              <a:t>/</a:t>
            </a:r>
            <a:endParaRPr lang="en-US" dirty="0" smtClean="0"/>
          </a:p>
          <a:p>
            <a:r>
              <a:rPr lang="en-US" dirty="0" smtClean="0"/>
              <a:t>We’re going to go over these today.</a:t>
            </a:r>
          </a:p>
          <a:p>
            <a:r>
              <a:rPr lang="en-US" dirty="0" smtClean="0"/>
              <a:t>We’re going to code some of the rules that I’ve seen developers struggle with.</a:t>
            </a:r>
            <a:endParaRPr lang="en-US" dirty="0"/>
          </a:p>
        </p:txBody>
      </p:sp>
    </p:spTree>
    <p:extLst>
      <p:ext uri="{BB962C8B-B14F-4D97-AF65-F5344CB8AC3E}">
        <p14:creationId xmlns:p14="http://schemas.microsoft.com/office/powerpoint/2010/main" val="205149009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normAutofit/>
          </a:bodyPr>
          <a:lstStyle/>
          <a:p>
            <a:r>
              <a:rPr lang="en-US" dirty="0" smtClean="0">
                <a:solidFill>
                  <a:srgbClr val="404040"/>
                </a:solidFill>
              </a:rPr>
              <a:t>Check that all data tables have proper structure:</a:t>
            </a:r>
          </a:p>
          <a:p>
            <a:pPr lvl="1"/>
            <a:r>
              <a:rPr lang="en-US" dirty="0" smtClean="0">
                <a:solidFill>
                  <a:srgbClr val="404040"/>
                </a:solidFill>
              </a:rPr>
              <a:t>THEAD</a:t>
            </a:r>
          </a:p>
          <a:p>
            <a:pPr lvl="1"/>
            <a:r>
              <a:rPr lang="en-US" dirty="0" smtClean="0">
                <a:solidFill>
                  <a:srgbClr val="404040"/>
                </a:solidFill>
              </a:rPr>
              <a:t>TBODY</a:t>
            </a:r>
          </a:p>
          <a:p>
            <a:pPr lvl="1"/>
            <a:r>
              <a:rPr lang="en-US" dirty="0" smtClean="0">
                <a:solidFill>
                  <a:srgbClr val="404040"/>
                </a:solidFill>
              </a:rPr>
              <a:t>TFOOT</a:t>
            </a:r>
          </a:p>
          <a:p>
            <a:pPr lvl="1"/>
            <a:r>
              <a:rPr lang="en-US" dirty="0" smtClean="0">
                <a:solidFill>
                  <a:srgbClr val="404040"/>
                </a:solidFill>
                <a:latin typeface="Courier New"/>
                <a:cs typeface="Courier New"/>
              </a:rPr>
              <a:t>Scope=“col”</a:t>
            </a:r>
          </a:p>
          <a:p>
            <a:pPr lvl="1"/>
            <a:r>
              <a:rPr lang="en-US" dirty="0" smtClean="0">
                <a:solidFill>
                  <a:srgbClr val="404040"/>
                </a:solidFill>
                <a:latin typeface="Courier New"/>
                <a:cs typeface="Courier New"/>
              </a:rPr>
              <a:t>Scope=“row”</a:t>
            </a:r>
            <a:endParaRPr lang="en-US" dirty="0" smtClean="0">
              <a:solidFill>
                <a:srgbClr val="404040"/>
              </a:solidFill>
            </a:endParaRPr>
          </a:p>
          <a:p>
            <a:r>
              <a:rPr lang="en-US" dirty="0" smtClean="0">
                <a:solidFill>
                  <a:srgbClr val="404040"/>
                </a:solidFill>
              </a:rPr>
              <a:t>Check color contrast of text against background color </a:t>
            </a:r>
          </a:p>
          <a:p>
            <a:pPr lvl="1"/>
            <a:r>
              <a:rPr lang="en-US" dirty="0" smtClean="0">
                <a:solidFill>
                  <a:srgbClr val="404040"/>
                </a:solidFill>
              </a:rPr>
              <a:t>	</a:t>
            </a:r>
            <a:r>
              <a:rPr lang="en-US" u="sng" dirty="0" smtClean="0">
                <a:hlinkClick r:id="rId3"/>
              </a:rPr>
              <a:t>http</a:t>
            </a:r>
            <a:r>
              <a:rPr lang="en-US" u="sng" dirty="0">
                <a:hlinkClick r:id="rId3"/>
              </a:rPr>
              <a:t>://webaim.org/resources/contrastchecker/</a:t>
            </a:r>
            <a:r>
              <a:rPr lang="en-US" dirty="0"/>
              <a:t> </a:t>
            </a:r>
            <a:r>
              <a:rPr lang="en-US" dirty="0" smtClean="0">
                <a:solidFill>
                  <a:srgbClr val="404040"/>
                </a:solidFill>
                <a:latin typeface="Courier New"/>
                <a:cs typeface="Courier New"/>
              </a:rPr>
              <a:t> </a:t>
            </a: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183522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Check for ARIA tags</a:t>
            </a:r>
          </a:p>
          <a:p>
            <a:r>
              <a:rPr lang="en-US" dirty="0" smtClean="0">
                <a:solidFill>
                  <a:srgbClr val="404040"/>
                </a:solidFill>
              </a:rPr>
              <a:t>View websites with styles disabled</a:t>
            </a:r>
          </a:p>
          <a:p>
            <a:pPr lvl="1"/>
            <a:r>
              <a:rPr lang="en-US" dirty="0" smtClean="0">
                <a:solidFill>
                  <a:srgbClr val="404040"/>
                </a:solidFill>
              </a:rPr>
              <a:t>Web Developer Toolbar for Chrome and Firefox</a:t>
            </a:r>
          </a:p>
          <a:p>
            <a:pPr lvl="2"/>
            <a:r>
              <a:rPr lang="en-US" dirty="0">
                <a:solidFill>
                  <a:srgbClr val="404040"/>
                </a:solidFill>
                <a:hlinkClick r:id="rId3"/>
              </a:rPr>
              <a:t>https://chrome.google.com/webstore/detail/web-developer/bfbameneiokkgbdmiekhjnmfkcnldhhm?hl=en-</a:t>
            </a:r>
            <a:r>
              <a:rPr lang="en-US" dirty="0" smtClean="0">
                <a:solidFill>
                  <a:srgbClr val="404040"/>
                </a:solidFill>
                <a:hlinkClick r:id="rId3"/>
              </a:rPr>
              <a:t>US</a:t>
            </a:r>
            <a:endParaRPr lang="en-US" dirty="0" smtClean="0">
              <a:solidFill>
                <a:srgbClr val="404040"/>
              </a:solidFill>
            </a:endParaRPr>
          </a:p>
          <a:p>
            <a:pPr lvl="2"/>
            <a:endParaRPr lang="en-US" dirty="0" smtClean="0">
              <a:solidFill>
                <a:srgbClr val="404040"/>
              </a:solidFill>
            </a:endParaRPr>
          </a:p>
          <a:p>
            <a:endParaRPr lang="en-US" dirty="0" smtClean="0">
              <a:solidFill>
                <a:srgbClr val="404040"/>
              </a:solidFill>
              <a:latin typeface="Courier New"/>
              <a:cs typeface="Courier New"/>
            </a:endParaRP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89112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lstStyle/>
          <a:p>
            <a:r>
              <a:rPr lang="en-US" dirty="0">
                <a:solidFill>
                  <a:srgbClr val="404040"/>
                </a:solidFill>
              </a:rPr>
              <a:t>WAVE browser plugin</a:t>
            </a:r>
          </a:p>
          <a:p>
            <a:pPr lvl="1"/>
            <a:r>
              <a:rPr lang="en-US" dirty="0">
                <a:solidFill>
                  <a:srgbClr val="404040"/>
                </a:solidFill>
                <a:hlinkClick r:id="rId3"/>
              </a:rPr>
              <a:t>https://wave.webaim.org/toolbar/</a:t>
            </a:r>
            <a:endParaRPr lang="en-US" dirty="0">
              <a:solidFill>
                <a:srgbClr val="404040"/>
              </a:solidFill>
            </a:endParaRPr>
          </a:p>
          <a:p>
            <a:pPr lvl="1"/>
            <a:r>
              <a:rPr lang="en-US" dirty="0">
                <a:solidFill>
                  <a:srgbClr val="404040"/>
                </a:solidFill>
                <a:hlinkClick r:id="rId4"/>
              </a:rPr>
              <a:t>https://chrome.google.com/webstore/detail/wave-evaluation-tool/jbbplnpkjmmeebjpijfedlgcdilocofh?hl=en-US</a:t>
            </a:r>
            <a:r>
              <a:rPr lang="en-US" dirty="0">
                <a:solidFill>
                  <a:srgbClr val="404040"/>
                </a:solidFill>
              </a:rPr>
              <a:t> </a:t>
            </a:r>
          </a:p>
          <a:p>
            <a:r>
              <a:rPr lang="en-US" dirty="0">
                <a:solidFill>
                  <a:srgbClr val="404040"/>
                </a:solidFill>
              </a:rPr>
              <a:t>NVDA is a free screen reader for Windows (they request a donation)</a:t>
            </a:r>
          </a:p>
          <a:p>
            <a:pPr lvl="1"/>
            <a:r>
              <a:rPr lang="en-US" dirty="0">
                <a:solidFill>
                  <a:srgbClr val="404040"/>
                </a:solidFill>
                <a:hlinkClick r:id="rId5"/>
              </a:rPr>
              <a:t>http://www.nvaccess.org/</a:t>
            </a:r>
            <a:r>
              <a:rPr lang="en-US" dirty="0">
                <a:solidFill>
                  <a:srgbClr val="404040"/>
                </a:solidFill>
              </a:rPr>
              <a:t> </a:t>
            </a:r>
          </a:p>
          <a:p>
            <a:pPr lvl="2"/>
            <a:endParaRPr lang="en-US" dirty="0" smtClean="0">
              <a:solidFill>
                <a:srgbClr val="404040"/>
              </a:solidFill>
            </a:endParaRPr>
          </a:p>
          <a:p>
            <a:endParaRPr lang="en-US" dirty="0" smtClean="0">
              <a:solidFill>
                <a:srgbClr val="404040"/>
              </a:solidFill>
              <a:latin typeface="Courier New"/>
              <a:cs typeface="Courier New"/>
            </a:endParaRP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247507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normAutofit/>
          </a:bodyPr>
          <a:lstStyle/>
          <a:p>
            <a:r>
              <a:rPr lang="en-US" sz="2400" dirty="0">
                <a:solidFill>
                  <a:srgbClr val="404040"/>
                </a:solidFill>
              </a:rPr>
              <a:t>Navigate every web page using the keyboard only. </a:t>
            </a:r>
          </a:p>
          <a:p>
            <a:pPr lvl="1"/>
            <a:r>
              <a:rPr lang="en-US" dirty="0">
                <a:solidFill>
                  <a:srgbClr val="404040"/>
                </a:solidFill>
              </a:rPr>
              <a:t>Navigate with these keys:</a:t>
            </a:r>
          </a:p>
          <a:p>
            <a:pPr lvl="2"/>
            <a:r>
              <a:rPr lang="en-US" dirty="0">
                <a:solidFill>
                  <a:srgbClr val="404040"/>
                </a:solidFill>
              </a:rPr>
              <a:t>Tab (forwards)</a:t>
            </a:r>
          </a:p>
          <a:p>
            <a:pPr lvl="2"/>
            <a:r>
              <a:rPr lang="en-US" dirty="0">
                <a:solidFill>
                  <a:srgbClr val="404040"/>
                </a:solidFill>
              </a:rPr>
              <a:t>Shift + Tab (backwards) </a:t>
            </a:r>
          </a:p>
          <a:p>
            <a:pPr lvl="2"/>
            <a:r>
              <a:rPr lang="en-US" dirty="0">
                <a:solidFill>
                  <a:srgbClr val="404040"/>
                </a:solidFill>
              </a:rPr>
              <a:t>Space bar (sometimes used to select and unselect checkboxes)</a:t>
            </a:r>
          </a:p>
          <a:p>
            <a:pPr lvl="2"/>
            <a:r>
              <a:rPr lang="en-US" dirty="0">
                <a:solidFill>
                  <a:srgbClr val="404040"/>
                </a:solidFill>
              </a:rPr>
              <a:t>Arrow keys</a:t>
            </a:r>
          </a:p>
          <a:p>
            <a:pPr lvl="2"/>
            <a:r>
              <a:rPr lang="en-US" dirty="0">
                <a:solidFill>
                  <a:srgbClr val="404040"/>
                </a:solidFill>
              </a:rPr>
              <a:t>Enter key</a:t>
            </a:r>
            <a:br>
              <a:rPr lang="en-US" dirty="0">
                <a:solidFill>
                  <a:srgbClr val="404040"/>
                </a:solidFill>
              </a:rPr>
            </a:br>
            <a:endParaRPr lang="en-US" dirty="0">
              <a:solidFill>
                <a:srgbClr val="404040"/>
              </a:solidFill>
            </a:endParaRPr>
          </a:p>
          <a:p>
            <a:r>
              <a:rPr lang="en-US" sz="2400" dirty="0">
                <a:solidFill>
                  <a:srgbClr val="404040"/>
                </a:solidFill>
              </a:rPr>
              <a:t>Test that all links get visual focus (an outline) when they are tabbed to, so that users who do not use a mouse know they successfully landed on a link</a:t>
            </a:r>
            <a:r>
              <a:rPr lang="en-US" sz="2400" dirty="0" smtClean="0">
                <a:solidFill>
                  <a:srgbClr val="404040"/>
                </a:solidFill>
              </a:rPr>
              <a:t>.</a:t>
            </a:r>
            <a:endParaRPr lang="en-US" dirty="0" smtClean="0">
              <a:solidFill>
                <a:srgbClr val="404040"/>
              </a:solidFill>
            </a:endParaRPr>
          </a:p>
          <a:p>
            <a:endParaRPr lang="en-US" dirty="0" smtClean="0">
              <a:solidFill>
                <a:srgbClr val="404040"/>
              </a:solidFill>
              <a:latin typeface="Courier New"/>
              <a:cs typeface="Courier New"/>
            </a:endParaRP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3835061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normAutofit/>
          </a:bodyPr>
          <a:lstStyle/>
          <a:p>
            <a:r>
              <a:rPr lang="en-US" dirty="0">
                <a:solidFill>
                  <a:srgbClr val="404040"/>
                </a:solidFill>
              </a:rPr>
              <a:t>Check that all data tables have proper structure:</a:t>
            </a:r>
          </a:p>
          <a:p>
            <a:pPr lvl="1"/>
            <a:r>
              <a:rPr lang="en-US" dirty="0">
                <a:solidFill>
                  <a:srgbClr val="404040"/>
                </a:solidFill>
              </a:rPr>
              <a:t>THEAD</a:t>
            </a:r>
          </a:p>
          <a:p>
            <a:pPr lvl="1"/>
            <a:r>
              <a:rPr lang="en-US" dirty="0">
                <a:solidFill>
                  <a:srgbClr val="404040"/>
                </a:solidFill>
              </a:rPr>
              <a:t>TBODY</a:t>
            </a:r>
          </a:p>
          <a:p>
            <a:pPr lvl="1"/>
            <a:r>
              <a:rPr lang="en-US" dirty="0">
                <a:solidFill>
                  <a:srgbClr val="404040"/>
                </a:solidFill>
              </a:rPr>
              <a:t>TFOOT</a:t>
            </a:r>
          </a:p>
          <a:p>
            <a:pPr lvl="1"/>
            <a:r>
              <a:rPr lang="en-US" dirty="0">
                <a:solidFill>
                  <a:srgbClr val="404040"/>
                </a:solidFill>
                <a:latin typeface="Courier New"/>
                <a:cs typeface="Courier New"/>
              </a:rPr>
              <a:t>Scope=“col”</a:t>
            </a:r>
          </a:p>
          <a:p>
            <a:pPr lvl="1"/>
            <a:r>
              <a:rPr lang="en-US" dirty="0">
                <a:solidFill>
                  <a:srgbClr val="404040"/>
                </a:solidFill>
                <a:latin typeface="Courier New"/>
                <a:cs typeface="Courier New"/>
              </a:rPr>
              <a:t>Scope=“row”</a:t>
            </a:r>
            <a:endParaRPr lang="en-US" dirty="0">
              <a:solidFill>
                <a:srgbClr val="404040"/>
              </a:solidFill>
            </a:endParaRPr>
          </a:p>
          <a:p>
            <a:r>
              <a:rPr lang="en-US" dirty="0">
                <a:solidFill>
                  <a:srgbClr val="404040"/>
                </a:solidFill>
              </a:rPr>
              <a:t>Check color contrast of text against background color </a:t>
            </a:r>
          </a:p>
          <a:p>
            <a:pPr lvl="1"/>
            <a:r>
              <a:rPr lang="en-US" dirty="0">
                <a:solidFill>
                  <a:srgbClr val="404040"/>
                </a:solidFill>
              </a:rPr>
              <a:t>	</a:t>
            </a:r>
            <a:r>
              <a:rPr lang="en-US" u="sng" dirty="0">
                <a:hlinkClick r:id="rId3"/>
              </a:rPr>
              <a:t>http://webaim.org/resources/contrastchecker/</a:t>
            </a:r>
            <a:r>
              <a:rPr lang="en-US" dirty="0"/>
              <a:t> </a:t>
            </a:r>
            <a:r>
              <a:rPr lang="en-US" dirty="0">
                <a:solidFill>
                  <a:srgbClr val="404040"/>
                </a:solidFill>
                <a:latin typeface="Courier New"/>
                <a:cs typeface="Courier New"/>
              </a:rPr>
              <a:t> </a:t>
            </a:r>
          </a:p>
          <a:p>
            <a:pPr marL="0" indent="0">
              <a:buNone/>
            </a:pPr>
            <a:endParaRPr lang="en-US" dirty="0" smtClean="0">
              <a:solidFill>
                <a:srgbClr val="404040"/>
              </a:solidFill>
              <a:latin typeface="Courier New"/>
              <a:cs typeface="Courier New"/>
            </a:endParaRP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2451312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Testing for Accessibility</a:t>
            </a:r>
            <a:endParaRPr lang="en-US" dirty="0"/>
          </a:p>
        </p:txBody>
      </p:sp>
      <p:sp>
        <p:nvSpPr>
          <p:cNvPr id="4" name="Text Placeholder 2"/>
          <p:cNvSpPr>
            <a:spLocks noGrp="1"/>
          </p:cNvSpPr>
          <p:nvPr>
            <p:ph type="body" sz="quarter" idx="11"/>
          </p:nvPr>
        </p:nvSpPr>
        <p:spPr/>
        <p:txBody>
          <a:bodyPr>
            <a:normAutofit/>
          </a:bodyPr>
          <a:lstStyle/>
          <a:p>
            <a:r>
              <a:rPr lang="en-US" dirty="0">
                <a:solidFill>
                  <a:srgbClr val="404040"/>
                </a:solidFill>
              </a:rPr>
              <a:t>Check for ARIA tags</a:t>
            </a:r>
          </a:p>
          <a:p>
            <a:r>
              <a:rPr lang="en-US" dirty="0">
                <a:solidFill>
                  <a:srgbClr val="404040"/>
                </a:solidFill>
              </a:rPr>
              <a:t>View websites with styles disabled</a:t>
            </a:r>
          </a:p>
          <a:p>
            <a:pPr lvl="1"/>
            <a:r>
              <a:rPr lang="en-US" dirty="0">
                <a:solidFill>
                  <a:srgbClr val="404040"/>
                </a:solidFill>
              </a:rPr>
              <a:t>Web Developer Toolbar for Chrome and Firefox</a:t>
            </a:r>
          </a:p>
          <a:p>
            <a:pPr lvl="2"/>
            <a:r>
              <a:rPr lang="en-US" dirty="0">
                <a:solidFill>
                  <a:srgbClr val="404040"/>
                </a:solidFill>
                <a:hlinkClick r:id="rId3"/>
              </a:rPr>
              <a:t>https://chrome.google.com/webstore/detail/web-developer/bfbameneiokkgbdmiekhjnmfkcnldhhm?hl=en-US</a:t>
            </a:r>
            <a:endParaRPr lang="en-US" dirty="0">
              <a:solidFill>
                <a:srgbClr val="404040"/>
              </a:solidFill>
            </a:endParaRPr>
          </a:p>
          <a:p>
            <a:pPr marL="0" indent="0">
              <a:buNone/>
            </a:pPr>
            <a:endParaRPr lang="en-US" dirty="0" smtClean="0">
              <a:solidFill>
                <a:srgbClr val="404040"/>
              </a:solidFill>
              <a:latin typeface="Courier New"/>
              <a:cs typeface="Courier New"/>
            </a:endParaRPr>
          </a:p>
          <a:p>
            <a:pPr lvl="2"/>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1567102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Open Discussion &amp; Questions</a:t>
            </a:r>
          </a:p>
        </p:txBody>
      </p:sp>
    </p:spTree>
    <p:extLst>
      <p:ext uri="{BB962C8B-B14F-4D97-AF65-F5344CB8AC3E}">
        <p14:creationId xmlns:p14="http://schemas.microsoft.com/office/powerpoint/2010/main" val="184109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Thank You!</a:t>
            </a:r>
            <a:endParaRPr lang="en-US" dirty="0"/>
          </a:p>
        </p:txBody>
      </p:sp>
    </p:spTree>
    <p:extLst>
      <p:ext uri="{BB962C8B-B14F-4D97-AF65-F5344CB8AC3E}">
        <p14:creationId xmlns:p14="http://schemas.microsoft.com/office/powerpoint/2010/main" val="21967629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Skip Navigation</a:t>
            </a:r>
            <a:endParaRPr lang="en-US" dirty="0"/>
          </a:p>
        </p:txBody>
      </p:sp>
    </p:spTree>
    <p:extLst>
      <p:ext uri="{BB962C8B-B14F-4D97-AF65-F5344CB8AC3E}">
        <p14:creationId xmlns:p14="http://schemas.microsoft.com/office/powerpoint/2010/main" val="1366889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Keyboard Navigation and Focus</a:t>
            </a:r>
            <a:endParaRPr lang="en-US" dirty="0"/>
          </a:p>
        </p:txBody>
      </p:sp>
    </p:spTree>
    <p:extLst>
      <p:ext uri="{BB962C8B-B14F-4D97-AF65-F5344CB8AC3E}">
        <p14:creationId xmlns:p14="http://schemas.microsoft.com/office/powerpoint/2010/main" val="304348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Navigating without a mouse</a:t>
            </a:r>
            <a:endParaRPr lang="en-US" dirty="0"/>
          </a:p>
        </p:txBody>
      </p:sp>
      <p:sp>
        <p:nvSpPr>
          <p:cNvPr id="3" name="Content Placeholder 2"/>
          <p:cNvSpPr>
            <a:spLocks noGrp="1"/>
          </p:cNvSpPr>
          <p:nvPr>
            <p:ph type="body" sz="quarter" idx="11"/>
          </p:nvPr>
        </p:nvSpPr>
        <p:spPr/>
        <p:txBody>
          <a:bodyPr/>
          <a:lstStyle/>
          <a:p>
            <a:r>
              <a:rPr lang="en-US" dirty="0" smtClean="0"/>
              <a:t>Can you think of anyone who might not be able to use a computer mouse?</a:t>
            </a:r>
          </a:p>
        </p:txBody>
      </p:sp>
    </p:spTree>
    <p:extLst>
      <p:ext uri="{BB962C8B-B14F-4D97-AF65-F5344CB8AC3E}">
        <p14:creationId xmlns:p14="http://schemas.microsoft.com/office/powerpoint/2010/main" val="14362905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Navigating without a mouse</a:t>
            </a:r>
            <a:endParaRPr lang="en-US" dirty="0"/>
          </a:p>
        </p:txBody>
      </p:sp>
      <p:sp>
        <p:nvSpPr>
          <p:cNvPr id="3" name="Content Placeholder 2"/>
          <p:cNvSpPr>
            <a:spLocks noGrp="1"/>
          </p:cNvSpPr>
          <p:nvPr>
            <p:ph type="body" sz="quarter" idx="11"/>
          </p:nvPr>
        </p:nvSpPr>
        <p:spPr/>
        <p:txBody>
          <a:bodyPr>
            <a:normAutofit/>
          </a:bodyPr>
          <a:lstStyle/>
          <a:p>
            <a:r>
              <a:rPr lang="en-US" dirty="0" smtClean="0"/>
              <a:t>People who navigate a website without a mouse include:</a:t>
            </a:r>
          </a:p>
          <a:p>
            <a:pPr lvl="1"/>
            <a:r>
              <a:rPr lang="en-US" dirty="0" smtClean="0"/>
              <a:t>People who struggle with fine motor control due to: </a:t>
            </a:r>
          </a:p>
          <a:p>
            <a:pPr lvl="2"/>
            <a:r>
              <a:rPr lang="en-US" dirty="0" smtClean="0"/>
              <a:t>a stroke </a:t>
            </a:r>
          </a:p>
          <a:p>
            <a:pPr lvl="2"/>
            <a:r>
              <a:rPr lang="en-US" dirty="0" smtClean="0"/>
              <a:t>arthritis </a:t>
            </a:r>
          </a:p>
          <a:p>
            <a:pPr lvl="2"/>
            <a:r>
              <a:rPr lang="en-US" dirty="0" smtClean="0"/>
              <a:t>muscle control impairment</a:t>
            </a:r>
          </a:p>
          <a:p>
            <a:pPr lvl="2"/>
            <a:r>
              <a:rPr lang="en-US" dirty="0" smtClean="0"/>
              <a:t>cognitive challenges</a:t>
            </a:r>
          </a:p>
          <a:p>
            <a:pPr lvl="1"/>
            <a:r>
              <a:rPr lang="en-US" dirty="0" smtClean="0"/>
              <a:t>Someone with a broken or missing arm</a:t>
            </a:r>
          </a:p>
          <a:p>
            <a:pPr lvl="1"/>
            <a:r>
              <a:rPr lang="en-US" dirty="0" smtClean="0"/>
              <a:t>People who are paralyzed and operate a computer with a mouthpiece</a:t>
            </a:r>
          </a:p>
        </p:txBody>
      </p:sp>
    </p:spTree>
    <p:extLst>
      <p:ext uri="{BB962C8B-B14F-4D97-AF65-F5344CB8AC3E}">
        <p14:creationId xmlns:p14="http://schemas.microsoft.com/office/powerpoint/2010/main" val="9080553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Non-Compliant Website Example</a:t>
            </a:r>
            <a:endParaRPr lang="en-US" dirty="0"/>
          </a:p>
        </p:txBody>
      </p:sp>
      <p:sp>
        <p:nvSpPr>
          <p:cNvPr id="3" name="Content Placeholder 2"/>
          <p:cNvSpPr>
            <a:spLocks noGrp="1"/>
          </p:cNvSpPr>
          <p:nvPr>
            <p:ph type="body" sz="quarter" idx="11"/>
          </p:nvPr>
        </p:nvSpPr>
        <p:spPr/>
        <p:txBody>
          <a:bodyPr/>
          <a:lstStyle/>
          <a:p>
            <a:r>
              <a:rPr lang="en-US" dirty="0"/>
              <a:t>Visit </a:t>
            </a:r>
            <a:r>
              <a:rPr lang="en-US" dirty="0" err="1" smtClean="0"/>
              <a:t>vogue.com</a:t>
            </a:r>
            <a:r>
              <a:rPr lang="en-US" dirty="0" smtClean="0"/>
              <a:t> in your browser.</a:t>
            </a:r>
          </a:p>
          <a:p>
            <a:r>
              <a:rPr lang="en-US" dirty="0" smtClean="0"/>
              <a:t>Tab through the site. </a:t>
            </a:r>
          </a:p>
          <a:p>
            <a:r>
              <a:rPr lang="en-US" dirty="0" smtClean="0"/>
              <a:t>Can you tell where your curser is?</a:t>
            </a:r>
          </a:p>
        </p:txBody>
      </p:sp>
      <p:pic>
        <p:nvPicPr>
          <p:cNvPr id="4" name="Picture 3"/>
          <p:cNvPicPr>
            <a:picLocks noChangeAspect="1"/>
          </p:cNvPicPr>
          <p:nvPr/>
        </p:nvPicPr>
        <p:blipFill>
          <a:blip r:embed="rId2"/>
          <a:stretch>
            <a:fillRect/>
          </a:stretch>
        </p:blipFill>
        <p:spPr>
          <a:xfrm>
            <a:off x="1328629" y="3229428"/>
            <a:ext cx="5384228" cy="3485013"/>
          </a:xfrm>
          <a:prstGeom prst="rect">
            <a:avLst/>
          </a:prstGeom>
        </p:spPr>
      </p:pic>
    </p:spTree>
    <p:extLst>
      <p:ext uri="{BB962C8B-B14F-4D97-AF65-F5344CB8AC3E}">
        <p14:creationId xmlns:p14="http://schemas.microsoft.com/office/powerpoint/2010/main" val="73471737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focus to active links	</a:t>
            </a:r>
            <a:endParaRPr lang="en-US" dirty="0"/>
          </a:p>
        </p:txBody>
      </p:sp>
      <p:sp>
        <p:nvSpPr>
          <p:cNvPr id="3" name="Content Placeholder 2"/>
          <p:cNvSpPr>
            <a:spLocks noGrp="1"/>
          </p:cNvSpPr>
          <p:nvPr>
            <p:ph type="body" sz="quarter" idx="11"/>
          </p:nvPr>
        </p:nvSpPr>
        <p:spPr/>
        <p:txBody>
          <a:bodyPr/>
          <a:lstStyle/>
          <a:p>
            <a:r>
              <a:rPr lang="en-US" dirty="0" smtClean="0"/>
              <a:t>Go to </a:t>
            </a:r>
            <a:r>
              <a:rPr lang="en-US" dirty="0" err="1" smtClean="0"/>
              <a:t>allure.com</a:t>
            </a:r>
            <a:r>
              <a:rPr lang="en-US" dirty="0" smtClean="0"/>
              <a:t> in your </a:t>
            </a:r>
            <a:br>
              <a:rPr lang="en-US" dirty="0" smtClean="0"/>
            </a:br>
            <a:r>
              <a:rPr lang="en-US" dirty="0" smtClean="0"/>
              <a:t>browser (Chrome).</a:t>
            </a:r>
          </a:p>
          <a:p>
            <a:r>
              <a:rPr lang="en-US" dirty="0" smtClean="0"/>
              <a:t>Tab through the site. </a:t>
            </a:r>
          </a:p>
          <a:p>
            <a:r>
              <a:rPr lang="en-US" dirty="0" smtClean="0"/>
              <a:t>Notice how links </a:t>
            </a:r>
            <a:br>
              <a:rPr lang="en-US" dirty="0" smtClean="0"/>
            </a:br>
            <a:r>
              <a:rPr lang="en-US" dirty="0" smtClean="0"/>
              <a:t>are outlined.</a:t>
            </a:r>
          </a:p>
          <a:p>
            <a:pPr lvl="1"/>
            <a:r>
              <a:rPr lang="en-US" dirty="0" smtClean="0"/>
              <a:t>Why are these links</a:t>
            </a:r>
            <a:br>
              <a:rPr lang="en-US" dirty="0" smtClean="0"/>
            </a:br>
            <a:r>
              <a:rPr lang="en-US" dirty="0" smtClean="0"/>
              <a:t>outlined?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5100" y="1799431"/>
            <a:ext cx="3441700" cy="4127500"/>
          </a:xfrm>
          <a:prstGeom prst="rect">
            <a:avLst/>
          </a:prstGeom>
          <a:ln w="25400">
            <a:solidFill>
              <a:schemeClr val="bg2">
                <a:lumMod val="25000"/>
              </a:schemeClr>
            </a:solidFill>
          </a:ln>
        </p:spPr>
      </p:pic>
    </p:spTree>
    <p:extLst>
      <p:ext uri="{BB962C8B-B14F-4D97-AF65-F5344CB8AC3E}">
        <p14:creationId xmlns:p14="http://schemas.microsoft.com/office/powerpoint/2010/main" val="165318064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 focus to active links	</a:t>
            </a:r>
            <a:endParaRPr lang="en-US" dirty="0"/>
          </a:p>
        </p:txBody>
      </p:sp>
      <p:sp>
        <p:nvSpPr>
          <p:cNvPr id="3" name="Content Placeholder 2"/>
          <p:cNvSpPr>
            <a:spLocks noGrp="1"/>
          </p:cNvSpPr>
          <p:nvPr>
            <p:ph type="body" sz="quarter" idx="11"/>
          </p:nvPr>
        </p:nvSpPr>
        <p:spPr>
          <a:xfrm>
            <a:off x="296358" y="1793524"/>
            <a:ext cx="3884361" cy="4725809"/>
          </a:xfrm>
        </p:spPr>
        <p:txBody>
          <a:bodyPr>
            <a:normAutofit/>
          </a:bodyPr>
          <a:lstStyle/>
          <a:p>
            <a:r>
              <a:rPr lang="en-US" sz="3000" dirty="0" smtClean="0"/>
              <a:t>Go to </a:t>
            </a:r>
            <a:r>
              <a:rPr lang="en-US" sz="3000" dirty="0" err="1"/>
              <a:t>arlingtondiocese.org</a:t>
            </a:r>
            <a:r>
              <a:rPr lang="en-US" sz="3000" dirty="0"/>
              <a:t> </a:t>
            </a:r>
            <a:r>
              <a:rPr lang="en-US" sz="3000" dirty="0" smtClean="0"/>
              <a:t>in your browser (Chrome).</a:t>
            </a:r>
          </a:p>
          <a:p>
            <a:r>
              <a:rPr lang="en-US" sz="3000" dirty="0" smtClean="0"/>
              <a:t>Tab through the site. </a:t>
            </a:r>
          </a:p>
          <a:p>
            <a:r>
              <a:rPr lang="en-US" sz="3000" dirty="0" smtClean="0"/>
              <a:t>Notice how links </a:t>
            </a:r>
            <a:br>
              <a:rPr lang="en-US" sz="3000" dirty="0" smtClean="0"/>
            </a:br>
            <a:r>
              <a:rPr lang="en-US" sz="3000" dirty="0" smtClean="0"/>
              <a:t>are outlined.</a:t>
            </a:r>
          </a:p>
          <a:p>
            <a:pPr lvl="1"/>
            <a:r>
              <a:rPr lang="en-US" dirty="0" smtClean="0"/>
              <a:t>Why are these links</a:t>
            </a:r>
            <a:br>
              <a:rPr lang="en-US" dirty="0" smtClean="0"/>
            </a:br>
            <a:r>
              <a:rPr lang="en-US" dirty="0" smtClean="0"/>
              <a:t>outlined?</a:t>
            </a:r>
          </a:p>
        </p:txBody>
      </p:sp>
      <p:pic>
        <p:nvPicPr>
          <p:cNvPr id="5" name="Picture 4"/>
          <p:cNvPicPr>
            <a:picLocks noChangeAspect="1"/>
          </p:cNvPicPr>
          <p:nvPr/>
        </p:nvPicPr>
        <p:blipFill>
          <a:blip r:embed="rId2"/>
          <a:stretch>
            <a:fillRect/>
          </a:stretch>
        </p:blipFill>
        <p:spPr>
          <a:xfrm>
            <a:off x="4180719" y="1600200"/>
            <a:ext cx="4749800" cy="3276600"/>
          </a:xfrm>
          <a:prstGeom prst="rect">
            <a:avLst/>
          </a:prstGeom>
        </p:spPr>
      </p:pic>
    </p:spTree>
    <p:extLst>
      <p:ext uri="{BB962C8B-B14F-4D97-AF65-F5344CB8AC3E}">
        <p14:creationId xmlns:p14="http://schemas.microsoft.com/office/powerpoint/2010/main" val="33079284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 your CSS for :focus</a:t>
            </a:r>
            <a:endParaRPr lang="en-US" dirty="0"/>
          </a:p>
        </p:txBody>
      </p:sp>
      <p:sp>
        <p:nvSpPr>
          <p:cNvPr id="3" name="Content Placeholder 2"/>
          <p:cNvSpPr>
            <a:spLocks noGrp="1"/>
          </p:cNvSpPr>
          <p:nvPr>
            <p:ph type="body" sz="quarter" idx="11"/>
          </p:nvPr>
        </p:nvSpPr>
        <p:spPr>
          <a:xfrm>
            <a:off x="423358" y="1793524"/>
            <a:ext cx="5376309" cy="4578701"/>
          </a:xfrm>
        </p:spPr>
        <p:txBody>
          <a:bodyPr/>
          <a:lstStyle/>
          <a:p>
            <a:r>
              <a:rPr lang="en-US" dirty="0" smtClean="0"/>
              <a:t>Right-click on any element in Firefox or Chrome</a:t>
            </a:r>
          </a:p>
          <a:p>
            <a:r>
              <a:rPr lang="en-US" dirty="0" smtClean="0"/>
              <a:t>Choose “Focus” from the drop down</a:t>
            </a:r>
          </a:p>
        </p:txBody>
      </p:sp>
      <p:pic>
        <p:nvPicPr>
          <p:cNvPr id="7" name="Picture 6" descr="Screen Shot 2017-09-09 at 2.58.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700" y="1322015"/>
            <a:ext cx="2959100" cy="5003800"/>
          </a:xfrm>
          <a:prstGeom prst="rect">
            <a:avLst/>
          </a:prstGeom>
        </p:spPr>
      </p:pic>
    </p:spTree>
    <p:extLst>
      <p:ext uri="{BB962C8B-B14F-4D97-AF65-F5344CB8AC3E}">
        <p14:creationId xmlns:p14="http://schemas.microsoft.com/office/powerpoint/2010/main" val="33960954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Check your CSS for :focus</a:t>
            </a:r>
            <a:endParaRPr lang="en-US" dirty="0"/>
          </a:p>
        </p:txBody>
      </p:sp>
      <p:sp>
        <p:nvSpPr>
          <p:cNvPr id="3" name="Content Placeholder 2"/>
          <p:cNvSpPr>
            <a:spLocks noGrp="1"/>
          </p:cNvSpPr>
          <p:nvPr>
            <p:ph type="body" sz="quarter" idx="11"/>
          </p:nvPr>
        </p:nvSpPr>
        <p:spPr/>
        <p:txBody>
          <a:bodyPr/>
          <a:lstStyle/>
          <a:p>
            <a:r>
              <a:rPr lang="en-US" dirty="0" err="1" smtClean="0"/>
              <a:t>vogue.com</a:t>
            </a:r>
            <a:r>
              <a:rPr lang="en-US" dirty="0" smtClean="0"/>
              <a:t> has their focus set to</a:t>
            </a:r>
            <a:br>
              <a:rPr lang="en-US" dirty="0" smtClean="0"/>
            </a:br>
            <a:r>
              <a:rPr lang="en-US" dirty="0" err="1" smtClean="0"/>
              <a:t>outline-style:none</a:t>
            </a:r>
            <a:r>
              <a:rPr lang="en-US" dirty="0" smtClean="0"/>
              <a:t>;</a:t>
            </a:r>
          </a:p>
        </p:txBody>
      </p:sp>
      <p:pic>
        <p:nvPicPr>
          <p:cNvPr id="5" name="Picture 4"/>
          <p:cNvPicPr>
            <a:picLocks noChangeAspect="1"/>
          </p:cNvPicPr>
          <p:nvPr/>
        </p:nvPicPr>
        <p:blipFill>
          <a:blip r:embed="rId2"/>
          <a:stretch>
            <a:fillRect/>
          </a:stretch>
        </p:blipFill>
        <p:spPr>
          <a:xfrm>
            <a:off x="0" y="2902857"/>
            <a:ext cx="9144000" cy="704097"/>
          </a:xfrm>
          <a:prstGeom prst="rect">
            <a:avLst/>
          </a:prstGeom>
        </p:spPr>
      </p:pic>
    </p:spTree>
    <p:extLst>
      <p:ext uri="{BB962C8B-B14F-4D97-AF65-F5344CB8AC3E}">
        <p14:creationId xmlns:p14="http://schemas.microsoft.com/office/powerpoint/2010/main" val="929061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Accessibility is Usability for Everyone</a:t>
            </a:r>
            <a:endParaRPr lang="en-US" dirty="0"/>
          </a:p>
        </p:txBody>
      </p:sp>
    </p:spTree>
    <p:extLst>
      <p:ext uri="{BB962C8B-B14F-4D97-AF65-F5344CB8AC3E}">
        <p14:creationId xmlns:p14="http://schemas.microsoft.com/office/powerpoint/2010/main" val="1265228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Firefox’s Style Editor</a:t>
            </a:r>
            <a:endParaRPr lang="en-US" dirty="0"/>
          </a:p>
        </p:txBody>
      </p:sp>
      <p:sp>
        <p:nvSpPr>
          <p:cNvPr id="3" name="Text Placeholder 2"/>
          <p:cNvSpPr>
            <a:spLocks noGrp="1"/>
          </p:cNvSpPr>
          <p:nvPr>
            <p:ph type="body" sz="quarter" idx="11"/>
          </p:nvPr>
        </p:nvSpPr>
        <p:spPr/>
        <p:txBody>
          <a:bodyPr/>
          <a:lstStyle/>
          <a:p>
            <a:endParaRPr lang="en-US"/>
          </a:p>
        </p:txBody>
      </p:sp>
      <p:pic>
        <p:nvPicPr>
          <p:cNvPr id="6" name="Content Placeholder 5"/>
          <p:cNvPicPr>
            <a:picLocks noGrp="1" noChangeAspect="1"/>
          </p:cNvPicPr>
          <p:nvPr>
            <p:ph idx="4294967295"/>
          </p:nvPr>
        </p:nvPicPr>
        <p:blipFill>
          <a:blip r:embed="rId2"/>
          <a:srcRect t="3022" b="3022"/>
          <a:stretch>
            <a:fillRect/>
          </a:stretch>
        </p:blipFill>
        <p:spPr>
          <a:xfrm>
            <a:off x="0" y="1600200"/>
            <a:ext cx="8229600" cy="4525963"/>
          </a:xfrm>
        </p:spPr>
      </p:pic>
    </p:spTree>
    <p:extLst>
      <p:ext uri="{BB962C8B-B14F-4D97-AF65-F5344CB8AC3E}">
        <p14:creationId xmlns:p14="http://schemas.microsoft.com/office/powerpoint/2010/main" val="36301846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a:focus</a:t>
            </a:r>
            <a:r>
              <a:rPr lang="en-US" dirty="0" smtClean="0"/>
              <a:t> </a:t>
            </a:r>
            <a:endParaRPr lang="en-US" dirty="0"/>
          </a:p>
        </p:txBody>
      </p:sp>
      <p:sp>
        <p:nvSpPr>
          <p:cNvPr id="3" name="Content Placeholder 2"/>
          <p:cNvSpPr>
            <a:spLocks noGrp="1"/>
          </p:cNvSpPr>
          <p:nvPr>
            <p:ph type="body" sz="quarter" idx="11"/>
          </p:nvPr>
        </p:nvSpPr>
        <p:spPr/>
        <p:txBody>
          <a:bodyPr/>
          <a:lstStyle/>
          <a:p>
            <a:r>
              <a:rPr lang="en-US" dirty="0" smtClean="0"/>
              <a:t>Style your anchor links to show the user when they are in “focus” (i.e. when they have been tabbed to</a:t>
            </a:r>
            <a:r>
              <a:rPr lang="en-US" dirty="0"/>
              <a:t>):</a:t>
            </a:r>
            <a:br>
              <a:rPr lang="en-US" dirty="0"/>
            </a:br>
            <a:r>
              <a:rPr lang="en-US" dirty="0"/>
              <a:t/>
            </a:r>
            <a:br>
              <a:rPr lang="en-US" dirty="0"/>
            </a:br>
            <a:r>
              <a:rPr lang="en-US" sz="2400" dirty="0" err="1">
                <a:latin typeface="Courier New"/>
                <a:cs typeface="Courier New"/>
              </a:rPr>
              <a:t>a:focus</a:t>
            </a:r>
            <a:r>
              <a:rPr lang="en-US" sz="2400" dirty="0">
                <a:latin typeface="Courier New"/>
                <a:cs typeface="Courier New"/>
              </a:rPr>
              <a:t> {</a:t>
            </a:r>
          </a:p>
          <a:p>
            <a:pPr marL="0" indent="0">
              <a:buNone/>
            </a:pPr>
            <a:r>
              <a:rPr lang="en-US" sz="2400" dirty="0">
                <a:latin typeface="Courier New"/>
                <a:cs typeface="Courier New"/>
              </a:rPr>
              <a:t>  </a:t>
            </a:r>
            <a:r>
              <a:rPr lang="en-US" sz="2400" dirty="0" smtClean="0">
                <a:latin typeface="Courier New"/>
                <a:cs typeface="Courier New"/>
              </a:rPr>
              <a:t>		border</a:t>
            </a:r>
            <a:r>
              <a:rPr lang="en-US" sz="2400" dirty="0">
                <a:latin typeface="Courier New"/>
                <a:cs typeface="Courier New"/>
              </a:rPr>
              <a:t>-bottom:3px solid #069;</a:t>
            </a:r>
          </a:p>
          <a:p>
            <a:pPr marL="0" indent="0">
              <a:buNone/>
            </a:pPr>
            <a:r>
              <a:rPr lang="en-US" sz="2400" dirty="0">
                <a:latin typeface="Courier New"/>
                <a:cs typeface="Courier New"/>
              </a:rPr>
              <a:t>	</a:t>
            </a:r>
            <a:r>
              <a:rPr lang="en-US" sz="2400" dirty="0" smtClean="0">
                <a:latin typeface="Courier New"/>
                <a:cs typeface="Courier New"/>
              </a:rPr>
              <a:t>}</a:t>
            </a:r>
            <a:endParaRPr lang="en-US" sz="2400" dirty="0">
              <a:latin typeface="Courier New"/>
              <a:cs typeface="Courier New"/>
            </a:endParaRPr>
          </a:p>
        </p:txBody>
      </p:sp>
    </p:spTree>
    <p:extLst>
      <p:ext uri="{BB962C8B-B14F-4D97-AF65-F5344CB8AC3E}">
        <p14:creationId xmlns:p14="http://schemas.microsoft.com/office/powerpoint/2010/main" val="30088647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a:focus</a:t>
            </a:r>
            <a:r>
              <a:rPr lang="en-US" dirty="0" smtClean="0"/>
              <a:t> </a:t>
            </a:r>
            <a:endParaRPr lang="en-US" dirty="0"/>
          </a:p>
        </p:txBody>
      </p:sp>
      <p:pic>
        <p:nvPicPr>
          <p:cNvPr id="5" name="Picture 4"/>
          <p:cNvPicPr>
            <a:picLocks noChangeAspect="1"/>
          </p:cNvPicPr>
          <p:nvPr/>
        </p:nvPicPr>
        <p:blipFill>
          <a:blip r:embed="rId2"/>
          <a:stretch>
            <a:fillRect/>
          </a:stretch>
        </p:blipFill>
        <p:spPr>
          <a:xfrm>
            <a:off x="1104900" y="177800"/>
            <a:ext cx="6921500" cy="6489700"/>
          </a:xfrm>
          <a:prstGeom prst="rect">
            <a:avLst/>
          </a:prstGeom>
        </p:spPr>
      </p:pic>
    </p:spTree>
    <p:extLst>
      <p:ext uri="{BB962C8B-B14F-4D97-AF65-F5344CB8AC3E}">
        <p14:creationId xmlns:p14="http://schemas.microsoft.com/office/powerpoint/2010/main" val="37959395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08000"/>
            <a:ext cx="9144000" cy="5838092"/>
          </a:xfrm>
          <a:prstGeom prst="rect">
            <a:avLst/>
          </a:prstGeom>
        </p:spPr>
      </p:pic>
    </p:spTree>
    <p:extLst>
      <p:ext uri="{BB962C8B-B14F-4D97-AF65-F5344CB8AC3E}">
        <p14:creationId xmlns:p14="http://schemas.microsoft.com/office/powerpoint/2010/main" val="1383179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0"/>
            <a:ext cx="9144000" cy="5838092"/>
          </a:xfrm>
          <a:prstGeom prst="rect">
            <a:avLst/>
          </a:prstGeom>
        </p:spPr>
      </p:pic>
    </p:spTree>
    <p:extLst>
      <p:ext uri="{BB962C8B-B14F-4D97-AF65-F5344CB8AC3E}">
        <p14:creationId xmlns:p14="http://schemas.microsoft.com/office/powerpoint/2010/main" val="2233514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057" y="0"/>
            <a:ext cx="8229600" cy="1143000"/>
          </a:xfrm>
        </p:spPr>
        <p:txBody>
          <a:bodyPr/>
          <a:lstStyle/>
          <a:p>
            <a:r>
              <a:rPr lang="en-US" dirty="0" smtClean="0"/>
              <a:t>Check your CSS for :focus</a:t>
            </a:r>
            <a:endParaRPr lang="en-US" dirty="0"/>
          </a:p>
        </p:txBody>
      </p:sp>
      <p:sp>
        <p:nvSpPr>
          <p:cNvPr id="6" name="Content Placeholder 2"/>
          <p:cNvSpPr txBox="1">
            <a:spLocks/>
          </p:cNvSpPr>
          <p:nvPr/>
        </p:nvSpPr>
        <p:spPr>
          <a:xfrm>
            <a:off x="179012" y="1417637"/>
            <a:ext cx="2844800" cy="435179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Check your CSS Reset. Older CSS reset files remove focus from anchor links. </a:t>
            </a:r>
          </a:p>
        </p:txBody>
      </p:sp>
      <p:pic>
        <p:nvPicPr>
          <p:cNvPr id="7" name="Picture 6"/>
          <p:cNvPicPr>
            <a:picLocks noChangeAspect="1"/>
          </p:cNvPicPr>
          <p:nvPr/>
        </p:nvPicPr>
        <p:blipFill>
          <a:blip r:embed="rId2"/>
          <a:stretch>
            <a:fillRect/>
          </a:stretch>
        </p:blipFill>
        <p:spPr>
          <a:xfrm>
            <a:off x="3429000" y="1263952"/>
            <a:ext cx="5715000" cy="5499100"/>
          </a:xfrm>
          <a:prstGeom prst="rect">
            <a:avLst/>
          </a:prstGeom>
        </p:spPr>
      </p:pic>
    </p:spTree>
    <p:extLst>
      <p:ext uri="{BB962C8B-B14F-4D97-AF65-F5344CB8AC3E}">
        <p14:creationId xmlns:p14="http://schemas.microsoft.com/office/powerpoint/2010/main" val="24168191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Give your anchor tags focus in CSS</a:t>
            </a:r>
            <a:endParaRPr lang="en-US" dirty="0"/>
          </a:p>
        </p:txBody>
      </p:sp>
      <p:sp>
        <p:nvSpPr>
          <p:cNvPr id="3" name="Text Placeholder 2"/>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0" y="1417638"/>
            <a:ext cx="9144000" cy="4202238"/>
          </a:xfrm>
          <a:prstGeom prst="rect">
            <a:avLst/>
          </a:prstGeom>
        </p:spPr>
      </p:pic>
    </p:spTree>
    <p:extLst>
      <p:ext uri="{BB962C8B-B14F-4D97-AF65-F5344CB8AC3E}">
        <p14:creationId xmlns:p14="http://schemas.microsoft.com/office/powerpoint/2010/main" val="203921786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8" y="558800"/>
            <a:ext cx="8276141" cy="761139"/>
          </a:xfrm>
        </p:spPr>
        <p:txBody>
          <a:bodyPr>
            <a:normAutofit fontScale="90000"/>
          </a:bodyPr>
          <a:lstStyle/>
          <a:p>
            <a:r>
              <a:rPr lang="en-US" dirty="0" smtClean="0"/>
              <a:t>Is </a:t>
            </a:r>
            <a:r>
              <a:rPr lang="en-US" b="1" dirty="0" smtClean="0"/>
              <a:t>your website </a:t>
            </a:r>
            <a:r>
              <a:rPr lang="en-US" dirty="0" smtClean="0"/>
              <a:t>usable </a:t>
            </a:r>
            <a:br>
              <a:rPr lang="en-US" dirty="0" smtClean="0"/>
            </a:br>
            <a:r>
              <a:rPr lang="en-US" dirty="0" smtClean="0"/>
              <a:t>without a mouse</a:t>
            </a:r>
            <a:endParaRPr lang="en-US" dirty="0"/>
          </a:p>
        </p:txBody>
      </p:sp>
      <p:sp>
        <p:nvSpPr>
          <p:cNvPr id="3" name="Content Placeholder 2"/>
          <p:cNvSpPr>
            <a:spLocks noGrp="1"/>
          </p:cNvSpPr>
          <p:nvPr>
            <p:ph type="body" sz="quarter" idx="11"/>
          </p:nvPr>
        </p:nvSpPr>
        <p:spPr/>
        <p:txBody>
          <a:bodyPr>
            <a:normAutofit/>
          </a:bodyPr>
          <a:lstStyle/>
          <a:p>
            <a:r>
              <a:rPr lang="en-US" dirty="0" smtClean="0"/>
              <a:t>Open your client’s or employer’s website in your browser. </a:t>
            </a:r>
          </a:p>
          <a:p>
            <a:r>
              <a:rPr lang="en-US" dirty="0" smtClean="0"/>
              <a:t>Type the </a:t>
            </a:r>
            <a:r>
              <a:rPr lang="en-US" dirty="0" err="1" smtClean="0"/>
              <a:t>url</a:t>
            </a:r>
            <a:r>
              <a:rPr lang="en-US" dirty="0" smtClean="0"/>
              <a:t> in the address bar. Then click enter.</a:t>
            </a:r>
          </a:p>
          <a:p>
            <a:r>
              <a:rPr lang="en-US" dirty="0" smtClean="0"/>
              <a:t>Don’t click anywhere else. Leave the mouse in the address bar.</a:t>
            </a:r>
          </a:p>
          <a:p>
            <a:r>
              <a:rPr lang="en-US" dirty="0" smtClean="0"/>
              <a:t>Put down the mouse. </a:t>
            </a:r>
          </a:p>
          <a:p>
            <a:r>
              <a:rPr lang="en-US" dirty="0" smtClean="0"/>
              <a:t>Put your dominant hand behind your back. </a:t>
            </a:r>
          </a:p>
          <a:p>
            <a:r>
              <a:rPr lang="en-US" dirty="0" smtClean="0"/>
              <a:t>Tab a few times. </a:t>
            </a:r>
            <a:endParaRPr lang="en-US" dirty="0"/>
          </a:p>
          <a:p>
            <a:pPr lvl="1"/>
            <a:r>
              <a:rPr lang="en-US" dirty="0" smtClean="0"/>
              <a:t>Can you tell where your cursor is?</a:t>
            </a:r>
          </a:p>
          <a:p>
            <a:endParaRPr lang="en-US" dirty="0" smtClean="0"/>
          </a:p>
          <a:p>
            <a:pPr marL="0" indent="0">
              <a:buNone/>
            </a:pPr>
            <a:endParaRPr lang="en-US" dirty="0"/>
          </a:p>
        </p:txBody>
      </p:sp>
    </p:spTree>
    <p:extLst>
      <p:ext uri="{BB962C8B-B14F-4D97-AF65-F5344CB8AC3E}">
        <p14:creationId xmlns:p14="http://schemas.microsoft.com/office/powerpoint/2010/main" val="7075573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err="1" smtClean="0"/>
              <a:t>tabindex</a:t>
            </a:r>
            <a:endParaRPr lang="en-US" dirty="0" smtClean="0"/>
          </a:p>
        </p:txBody>
      </p:sp>
    </p:spTree>
    <p:extLst>
      <p:ext uri="{BB962C8B-B14F-4D97-AF65-F5344CB8AC3E}">
        <p14:creationId xmlns:p14="http://schemas.microsoft.com/office/powerpoint/2010/main" val="212849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358" y="558800"/>
            <a:ext cx="8276141" cy="761139"/>
          </a:xfrm>
        </p:spPr>
        <p:txBody>
          <a:bodyPr>
            <a:normAutofit/>
          </a:bodyPr>
          <a:lstStyle/>
          <a:p>
            <a:r>
              <a:rPr lang="en-US" dirty="0" err="1" smtClean="0"/>
              <a:t>tabindex</a:t>
            </a:r>
            <a:endParaRPr lang="en-US" dirty="0"/>
          </a:p>
        </p:txBody>
      </p:sp>
      <p:sp>
        <p:nvSpPr>
          <p:cNvPr id="3" name="Content Placeholder 2"/>
          <p:cNvSpPr>
            <a:spLocks noGrp="1"/>
          </p:cNvSpPr>
          <p:nvPr>
            <p:ph type="body" sz="quarter" idx="11"/>
          </p:nvPr>
        </p:nvSpPr>
        <p:spPr/>
        <p:txBody>
          <a:bodyPr>
            <a:normAutofit fontScale="77500" lnSpcReduction="20000"/>
          </a:bodyPr>
          <a:lstStyle/>
          <a:p>
            <a:pPr marL="0" indent="0">
              <a:buNone/>
            </a:pPr>
            <a:r>
              <a:rPr lang="en-US" dirty="0" smtClean="0"/>
              <a:t>“When</a:t>
            </a:r>
            <a:r>
              <a:rPr lang="en-US" dirty="0"/>
              <a:t> </a:t>
            </a:r>
            <a:r>
              <a:rPr lang="en-US" b="1" dirty="0" err="1"/>
              <a:t>tabindex</a:t>
            </a:r>
            <a:r>
              <a:rPr lang="en-US" b="1" dirty="0"/>
              <a:t> is set to 0</a:t>
            </a:r>
            <a:r>
              <a:rPr lang="en-US" dirty="0"/>
              <a:t>, the element is </a:t>
            </a:r>
            <a:r>
              <a:rPr lang="en-US" b="1" dirty="0"/>
              <a:t>inserted into the tab order based on its location in the source code</a:t>
            </a:r>
            <a:r>
              <a:rPr lang="en-US" dirty="0"/>
              <a:t>. If the element is focusable by default there’s no need to use </a:t>
            </a:r>
            <a:r>
              <a:rPr lang="en-US" dirty="0" err="1"/>
              <a:t>tabindex</a:t>
            </a:r>
            <a:r>
              <a:rPr lang="en-US" dirty="0"/>
              <a:t> at all, but </a:t>
            </a:r>
            <a:r>
              <a:rPr lang="en-US" b="1" dirty="0"/>
              <a:t>if you’re repurposing an element like a &lt;span&gt; or &lt;div&gt;</a:t>
            </a:r>
            <a:r>
              <a:rPr lang="en-US" dirty="0"/>
              <a:t>, then </a:t>
            </a:r>
            <a:r>
              <a:rPr lang="en-US" dirty="0" err="1"/>
              <a:t>tabindex</a:t>
            </a:r>
            <a:r>
              <a:rPr lang="en-US" dirty="0"/>
              <a:t>=0 is the natural way to include it in the tab order</a:t>
            </a:r>
            <a:r>
              <a:rPr lang="en-US" dirty="0" smtClean="0"/>
              <a:t>.”</a:t>
            </a:r>
          </a:p>
          <a:p>
            <a:pPr marL="0" indent="0">
              <a:buNone/>
            </a:pPr>
            <a:endParaRPr lang="en-US" dirty="0" smtClean="0"/>
          </a:p>
          <a:p>
            <a:pPr marL="0" indent="0">
              <a:buNone/>
            </a:pPr>
            <a:r>
              <a:rPr lang="en-US" dirty="0" smtClean="0"/>
              <a:t>“When</a:t>
            </a:r>
            <a:r>
              <a:rPr lang="en-US" dirty="0"/>
              <a:t> </a:t>
            </a:r>
            <a:r>
              <a:rPr lang="en-US" dirty="0" err="1"/>
              <a:t>tabindex</a:t>
            </a:r>
            <a:r>
              <a:rPr lang="en-US" dirty="0"/>
              <a:t> is set to a negative integer like -1, it becomes programmatically focusable but it isn’t included in the tab order. In other words, it can’t be reached by someone using the tab key to navigate through content, but it can be focused on with scripting</a:t>
            </a:r>
            <a:r>
              <a:rPr lang="en-US" dirty="0" smtClean="0"/>
              <a:t>.”</a:t>
            </a:r>
          </a:p>
          <a:p>
            <a:pPr marL="0" indent="0">
              <a:buNone/>
            </a:pPr>
            <a:endParaRPr lang="en-US" dirty="0"/>
          </a:p>
          <a:p>
            <a:pPr marL="0" indent="0">
              <a:buNone/>
            </a:pPr>
            <a:r>
              <a:rPr lang="en-US" dirty="0"/>
              <a:t>https://</a:t>
            </a:r>
            <a:r>
              <a:rPr lang="en-US" dirty="0" err="1"/>
              <a:t>developer.paciellogroup.com</a:t>
            </a:r>
            <a:r>
              <a:rPr lang="en-US" dirty="0"/>
              <a:t>/blog/2014/08/using-the-</a:t>
            </a:r>
            <a:r>
              <a:rPr lang="en-US" dirty="0" err="1"/>
              <a:t>tabindex</a:t>
            </a:r>
            <a:r>
              <a:rPr lang="en-US" dirty="0"/>
              <a:t>-attribute/</a:t>
            </a:r>
            <a:endParaRPr lang="en-US" dirty="0" smtClean="0"/>
          </a:p>
          <a:p>
            <a:pPr marL="0" indent="0">
              <a:buNone/>
            </a:pPr>
            <a:endParaRPr lang="en-US" dirty="0"/>
          </a:p>
        </p:txBody>
      </p:sp>
    </p:spTree>
    <p:extLst>
      <p:ext uri="{BB962C8B-B14F-4D97-AF65-F5344CB8AC3E}">
        <p14:creationId xmlns:p14="http://schemas.microsoft.com/office/powerpoint/2010/main" val="15391955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8edcb5d60b9d371f715ab533b34e04f.jpg"/>
          <p:cNvPicPr>
            <a:picLocks noChangeAspect="1"/>
          </p:cNvPicPr>
          <p:nvPr/>
        </p:nvPicPr>
        <p:blipFill rotWithShape="1">
          <a:blip r:embed="rId3">
            <a:extLst>
              <a:ext uri="{28A0092B-C50C-407E-A947-70E740481C1C}">
                <a14:useLocalDpi xmlns:a14="http://schemas.microsoft.com/office/drawing/2010/main" val="0"/>
              </a:ext>
            </a:extLst>
          </a:blip>
          <a:srcRect l="8809" t="18704" r="616" b="13474"/>
          <a:stretch/>
        </p:blipFill>
        <p:spPr>
          <a:xfrm>
            <a:off x="0" y="-1523999"/>
            <a:ext cx="9222944" cy="9246176"/>
          </a:xfrm>
          <a:prstGeom prst="rect">
            <a:avLst/>
          </a:prstGeom>
        </p:spPr>
      </p:pic>
      <p:sp>
        <p:nvSpPr>
          <p:cNvPr id="2" name="TextBox 1"/>
          <p:cNvSpPr txBox="1"/>
          <p:nvPr/>
        </p:nvSpPr>
        <p:spPr>
          <a:xfrm>
            <a:off x="300929" y="172319"/>
            <a:ext cx="3954079" cy="923330"/>
          </a:xfrm>
          <a:prstGeom prst="rect">
            <a:avLst/>
          </a:prstGeom>
          <a:solidFill>
            <a:schemeClr val="dk1">
              <a:alpha val="8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smtClean="0">
                <a:solidFill>
                  <a:schemeClr val="bg1"/>
                </a:solidFill>
              </a:rPr>
              <a:t>Find the fail</a:t>
            </a:r>
            <a:endParaRPr lang="en-US" sz="5400" dirty="0">
              <a:solidFill>
                <a:schemeClr val="bg1"/>
              </a:solidFill>
            </a:endParaRPr>
          </a:p>
        </p:txBody>
      </p:sp>
    </p:spTree>
    <p:extLst>
      <p:ext uri="{BB962C8B-B14F-4D97-AF65-F5344CB8AC3E}">
        <p14:creationId xmlns:p14="http://schemas.microsoft.com/office/powerpoint/2010/main" val="3634927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Vision Impairment</a:t>
            </a:r>
          </a:p>
        </p:txBody>
      </p:sp>
    </p:spTree>
    <p:extLst>
      <p:ext uri="{BB962C8B-B14F-4D97-AF65-F5344CB8AC3E}">
        <p14:creationId xmlns:p14="http://schemas.microsoft.com/office/powerpoint/2010/main" val="286914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Visual Impairment Rates</a:t>
            </a:r>
            <a:endParaRPr lang="en-US" dirty="0"/>
          </a:p>
        </p:txBody>
      </p:sp>
      <p:sp>
        <p:nvSpPr>
          <p:cNvPr id="4" name="Text Placeholder 2"/>
          <p:cNvSpPr>
            <a:spLocks noGrp="1"/>
          </p:cNvSpPr>
          <p:nvPr>
            <p:ph type="body" sz="quarter" idx="11"/>
          </p:nvPr>
        </p:nvSpPr>
        <p:spPr/>
        <p:txBody>
          <a:bodyPr>
            <a:normAutofit/>
          </a:bodyPr>
          <a:lstStyle/>
          <a:p>
            <a:r>
              <a:rPr lang="en-US" dirty="0" smtClean="0">
                <a:solidFill>
                  <a:srgbClr val="404040"/>
                </a:solidFill>
              </a:rPr>
              <a:t>285 million people worldwide suffer from visual impairments</a:t>
            </a:r>
            <a:r>
              <a:rPr lang="en-US" baseline="30000" dirty="0" smtClean="0">
                <a:solidFill>
                  <a:srgbClr val="404040"/>
                </a:solidFill>
              </a:rPr>
              <a:t>1</a:t>
            </a:r>
          </a:p>
          <a:p>
            <a:pPr lvl="1"/>
            <a:r>
              <a:rPr lang="en-US" dirty="0" smtClean="0">
                <a:solidFill>
                  <a:srgbClr val="404040"/>
                </a:solidFill>
              </a:rPr>
              <a:t>39 million people worldwide are blind</a:t>
            </a:r>
          </a:p>
          <a:p>
            <a:pPr lvl="1"/>
            <a:r>
              <a:rPr lang="en-US" dirty="0" smtClean="0">
                <a:solidFill>
                  <a:srgbClr val="404040"/>
                </a:solidFill>
              </a:rPr>
              <a:t>246 million people have low vision</a:t>
            </a:r>
            <a:br>
              <a:rPr lang="en-US" dirty="0" smtClean="0">
                <a:solidFill>
                  <a:srgbClr val="404040"/>
                </a:solidFill>
              </a:rPr>
            </a:br>
            <a:endParaRPr lang="en-US" dirty="0" smtClean="0">
              <a:solidFill>
                <a:srgbClr val="404040"/>
              </a:solidFill>
            </a:endParaRPr>
          </a:p>
          <a:p>
            <a:r>
              <a:rPr lang="en-US" dirty="0" smtClean="0">
                <a:solidFill>
                  <a:srgbClr val="404040"/>
                </a:solidFill>
              </a:rPr>
              <a:t>8% of men and 0.5% of women with Northern European ancestry are red-green color blind</a:t>
            </a:r>
            <a:r>
              <a:rPr lang="en-US" baseline="30000" dirty="0" smtClean="0">
                <a:solidFill>
                  <a:srgbClr val="404040"/>
                </a:solidFill>
              </a:rPr>
              <a:t>2</a:t>
            </a:r>
          </a:p>
          <a:p>
            <a:pPr marL="0" indent="0">
              <a:buNone/>
            </a:pPr>
            <a:endParaRPr lang="en-US" dirty="0" smtClean="0">
              <a:solidFill>
                <a:schemeClr val="tx1"/>
              </a:solidFill>
            </a:endParaRPr>
          </a:p>
          <a:p>
            <a:pPr marL="0" indent="0">
              <a:buNone/>
            </a:pPr>
            <a:r>
              <a:rPr lang="en-US" sz="1600" baseline="30000" dirty="0" smtClean="0">
                <a:solidFill>
                  <a:schemeClr val="tx1"/>
                </a:solidFill>
              </a:rPr>
              <a:t>1</a:t>
            </a:r>
            <a:r>
              <a:rPr lang="en-US" sz="1600" dirty="0" smtClean="0">
                <a:solidFill>
                  <a:schemeClr val="tx1"/>
                </a:solidFill>
              </a:rPr>
              <a:t>World </a:t>
            </a:r>
            <a:r>
              <a:rPr lang="en-US" sz="1600" dirty="0">
                <a:solidFill>
                  <a:schemeClr val="tx1"/>
                </a:solidFill>
              </a:rPr>
              <a:t>Health </a:t>
            </a:r>
            <a:r>
              <a:rPr lang="en-US" sz="1600" dirty="0" smtClean="0">
                <a:solidFill>
                  <a:schemeClr val="tx1"/>
                </a:solidFill>
              </a:rPr>
              <a:t>Organization, </a:t>
            </a:r>
            <a:r>
              <a:rPr lang="en-US" sz="1600" dirty="0" smtClean="0">
                <a:solidFill>
                  <a:schemeClr val="tx1"/>
                </a:solidFill>
                <a:hlinkClick r:id="rId2"/>
              </a:rPr>
              <a:t>http</a:t>
            </a:r>
            <a:r>
              <a:rPr lang="en-US" sz="1600" dirty="0">
                <a:solidFill>
                  <a:schemeClr val="tx1"/>
                </a:solidFill>
                <a:hlinkClick r:id="rId2"/>
              </a:rPr>
              <a:t>://www.who.int/mediacentre/factsheets/fs282/en</a:t>
            </a:r>
            <a:r>
              <a:rPr lang="en-US" sz="1600" dirty="0" smtClean="0">
                <a:solidFill>
                  <a:schemeClr val="tx1"/>
                </a:solidFill>
                <a:hlinkClick r:id="rId2"/>
              </a:rPr>
              <a:t>/</a:t>
            </a:r>
            <a:r>
              <a:rPr lang="en-US" sz="1600" dirty="0" smtClean="0">
                <a:solidFill>
                  <a:schemeClr val="tx1"/>
                </a:solidFill>
              </a:rPr>
              <a:t> </a:t>
            </a:r>
            <a:br>
              <a:rPr lang="en-US" sz="1600" dirty="0" smtClean="0">
                <a:solidFill>
                  <a:schemeClr val="tx1"/>
                </a:solidFill>
              </a:rPr>
            </a:br>
            <a:endParaRPr lang="en-US" sz="1600" dirty="0" smtClean="0">
              <a:solidFill>
                <a:schemeClr val="tx1"/>
              </a:solidFill>
            </a:endParaRPr>
          </a:p>
          <a:p>
            <a:pPr marL="0" indent="0">
              <a:buNone/>
            </a:pPr>
            <a:r>
              <a:rPr lang="en-US" sz="1600" baseline="30000" dirty="0" smtClean="0">
                <a:solidFill>
                  <a:schemeClr val="tx1"/>
                </a:solidFill>
              </a:rPr>
              <a:t>2</a:t>
            </a:r>
            <a:r>
              <a:rPr lang="en-US" sz="1600" dirty="0" smtClean="0">
                <a:solidFill>
                  <a:schemeClr val="tx1"/>
                </a:solidFill>
              </a:rPr>
              <a:t>NIH National </a:t>
            </a:r>
            <a:r>
              <a:rPr lang="en-US" sz="1600" dirty="0">
                <a:solidFill>
                  <a:schemeClr val="tx1"/>
                </a:solidFill>
              </a:rPr>
              <a:t>Eye Institute, </a:t>
            </a:r>
            <a:r>
              <a:rPr lang="en-US" sz="1600" dirty="0">
                <a:solidFill>
                  <a:schemeClr val="tx1"/>
                </a:solidFill>
                <a:hlinkClick r:id="rId3"/>
              </a:rPr>
              <a:t>https://nei.nih.gov/health/color_blindness/</a:t>
            </a:r>
            <a:r>
              <a:rPr lang="en-US" sz="1600" dirty="0" smtClean="0">
                <a:solidFill>
                  <a:schemeClr val="tx1"/>
                </a:solidFill>
                <a:hlinkClick r:id="rId3"/>
              </a:rPr>
              <a:t>facts_about</a:t>
            </a:r>
            <a:r>
              <a:rPr lang="en-US" sz="1600" dirty="0" smtClean="0">
                <a:solidFill>
                  <a:schemeClr val="tx1"/>
                </a:solidFill>
              </a:rPr>
              <a:t> </a:t>
            </a:r>
          </a:p>
          <a:p>
            <a:pPr marL="0" indent="0">
              <a:buNone/>
            </a:pPr>
            <a:endParaRPr lang="en-US" sz="2000" dirty="0">
              <a:solidFill>
                <a:schemeClr val="tx1"/>
              </a:solidFill>
            </a:endParaRPr>
          </a:p>
        </p:txBody>
      </p:sp>
    </p:spTree>
    <p:extLst>
      <p:ext uri="{BB962C8B-B14F-4D97-AF65-F5344CB8AC3E}">
        <p14:creationId xmlns:p14="http://schemas.microsoft.com/office/powerpoint/2010/main" val="2083016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Screen Readers</a:t>
            </a:r>
            <a:endParaRPr lang="en-US" dirty="0"/>
          </a:p>
        </p:txBody>
      </p:sp>
      <p:sp>
        <p:nvSpPr>
          <p:cNvPr id="4" name="Text Placeholder 2"/>
          <p:cNvSpPr>
            <a:spLocks noGrp="1"/>
          </p:cNvSpPr>
          <p:nvPr>
            <p:ph type="body" sz="quarter" idx="11"/>
          </p:nvPr>
        </p:nvSpPr>
        <p:spPr/>
        <p:txBody>
          <a:bodyPr/>
          <a:lstStyle/>
          <a:p>
            <a:r>
              <a:rPr lang="en-US" dirty="0"/>
              <a:t>Blind users cannot see the images we put on the web</a:t>
            </a:r>
            <a:r>
              <a:rPr lang="en-US" dirty="0" smtClean="0">
                <a:solidFill>
                  <a:srgbClr val="404040"/>
                </a:solidFill>
              </a:rPr>
              <a:t/>
            </a:r>
            <a:br>
              <a:rPr lang="en-US" dirty="0" smtClean="0">
                <a:solidFill>
                  <a:srgbClr val="404040"/>
                </a:solidFill>
              </a:rPr>
            </a:br>
            <a:endParaRPr lang="en-US" dirty="0" smtClean="0">
              <a:solidFill>
                <a:srgbClr val="404040"/>
              </a:solidFill>
            </a:endParaRPr>
          </a:p>
          <a:p>
            <a:r>
              <a:rPr lang="en-US" dirty="0"/>
              <a:t>They use screen readers that read content aloud to </a:t>
            </a:r>
            <a:r>
              <a:rPr lang="en-US" dirty="0" smtClean="0"/>
              <a:t>them </a:t>
            </a:r>
            <a:br>
              <a:rPr lang="en-US" dirty="0" smtClean="0"/>
            </a:br>
            <a:endParaRPr lang="en-US" dirty="0"/>
          </a:p>
          <a:p>
            <a:r>
              <a:rPr lang="en-US" dirty="0" smtClean="0"/>
              <a:t>Screen </a:t>
            </a:r>
            <a:r>
              <a:rPr lang="en-US" dirty="0"/>
              <a:t>readers will read </a:t>
            </a:r>
            <a:r>
              <a:rPr lang="en-US" dirty="0" smtClean="0"/>
              <a:t>“alternative text” that we code into each image tag</a:t>
            </a:r>
            <a:endParaRPr lang="en-US" dirty="0"/>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273559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Web Accessibility</a:t>
            </a:r>
            <a:endParaRPr lang="en-US" dirty="0"/>
          </a:p>
        </p:txBody>
      </p:sp>
      <p:sp>
        <p:nvSpPr>
          <p:cNvPr id="3" name="Rectangle 2"/>
          <p:cNvSpPr/>
          <p:nvPr/>
        </p:nvSpPr>
        <p:spPr>
          <a:xfrm>
            <a:off x="418220" y="1843306"/>
            <a:ext cx="7941368" cy="1384995"/>
          </a:xfrm>
          <a:prstGeom prst="rect">
            <a:avLst/>
          </a:prstGeom>
        </p:spPr>
        <p:txBody>
          <a:bodyPr wrap="square">
            <a:spAutoFit/>
          </a:bodyPr>
          <a:lstStyle/>
          <a:p>
            <a:r>
              <a:rPr lang="en-US" sz="2800" dirty="0" smtClean="0"/>
              <a:t>Below is sample “alternative text” to describe an image. What do you imagine is in this picture that we cannot see? </a:t>
            </a:r>
            <a:endParaRPr lang="en-US" sz="2800" dirty="0"/>
          </a:p>
        </p:txBody>
      </p:sp>
      <p:sp>
        <p:nvSpPr>
          <p:cNvPr id="4" name="TextBox 3"/>
          <p:cNvSpPr txBox="1"/>
          <p:nvPr/>
        </p:nvSpPr>
        <p:spPr>
          <a:xfrm>
            <a:off x="2141439" y="3357205"/>
            <a:ext cx="4385235" cy="461665"/>
          </a:xfrm>
          <a:prstGeom prst="rect">
            <a:avLst/>
          </a:prstGeom>
          <a:noFill/>
        </p:spPr>
        <p:txBody>
          <a:bodyPr wrap="square" rtlCol="0">
            <a:spAutoFit/>
          </a:bodyPr>
          <a:lstStyle/>
          <a:p>
            <a:pPr algn="ctr"/>
            <a:r>
              <a:rPr lang="en-US" sz="2400" b="1" i="1" dirty="0" smtClean="0"/>
              <a:t>Photo of a golden retriever</a:t>
            </a:r>
            <a:endParaRPr lang="en-US" sz="2400" b="1" i="1" dirty="0"/>
          </a:p>
        </p:txBody>
      </p:sp>
      <p:pic>
        <p:nvPicPr>
          <p:cNvPr id="5" name="Picture 4" descr="empty im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4047" y="3843261"/>
            <a:ext cx="3349653" cy="2617292"/>
          </a:xfrm>
          <a:prstGeom prst="rect">
            <a:avLst/>
          </a:prstGeom>
        </p:spPr>
      </p:pic>
    </p:spTree>
    <p:extLst>
      <p:ext uri="{BB962C8B-B14F-4D97-AF65-F5344CB8AC3E}">
        <p14:creationId xmlns:p14="http://schemas.microsoft.com/office/powerpoint/2010/main" val="269387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Web Accessibility</a:t>
            </a:r>
            <a:endParaRPr lang="en-US" dirty="0"/>
          </a:p>
        </p:txBody>
      </p:sp>
      <p:sp>
        <p:nvSpPr>
          <p:cNvPr id="4" name="TextBox 3"/>
          <p:cNvSpPr txBox="1"/>
          <p:nvPr/>
        </p:nvSpPr>
        <p:spPr>
          <a:xfrm>
            <a:off x="403402" y="1890488"/>
            <a:ext cx="4019181" cy="523220"/>
          </a:xfrm>
          <a:prstGeom prst="rect">
            <a:avLst/>
          </a:prstGeom>
          <a:noFill/>
        </p:spPr>
        <p:txBody>
          <a:bodyPr wrap="square" rtlCol="0">
            <a:spAutoFit/>
          </a:bodyPr>
          <a:lstStyle/>
          <a:p>
            <a:pPr algn="ctr"/>
            <a:r>
              <a:rPr lang="en-US" sz="2800" b="1" i="1" dirty="0" smtClean="0"/>
              <a:t>Did you imagine this?</a:t>
            </a:r>
            <a:endParaRPr lang="en-US" sz="2800" b="1" i="1" dirty="0"/>
          </a:p>
        </p:txBody>
      </p:sp>
      <p:sp>
        <p:nvSpPr>
          <p:cNvPr id="7" name="TextBox 6"/>
          <p:cNvSpPr txBox="1"/>
          <p:nvPr/>
        </p:nvSpPr>
        <p:spPr>
          <a:xfrm>
            <a:off x="5019792" y="1890488"/>
            <a:ext cx="3216245" cy="575542"/>
          </a:xfrm>
          <a:prstGeom prst="rect">
            <a:avLst/>
          </a:prstGeom>
          <a:noFill/>
        </p:spPr>
        <p:txBody>
          <a:bodyPr wrap="square" rtlCol="0">
            <a:spAutoFit/>
          </a:bodyPr>
          <a:lstStyle/>
          <a:p>
            <a:pPr algn="ctr"/>
            <a:r>
              <a:rPr lang="en-US" sz="2800" b="1" i="1" dirty="0" smtClean="0"/>
              <a:t>Or maybe this?</a:t>
            </a:r>
            <a:endParaRPr lang="en-US" sz="2800" b="1" i="1" dirty="0"/>
          </a:p>
        </p:txBody>
      </p:sp>
      <p:pic>
        <p:nvPicPr>
          <p:cNvPr id="2" name="Picture 1" descr="dog_sad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402" y="2515329"/>
            <a:ext cx="4019182" cy="2679455"/>
          </a:xfrm>
          <a:prstGeom prst="rect">
            <a:avLst/>
          </a:prstGeom>
        </p:spPr>
      </p:pic>
      <p:pic>
        <p:nvPicPr>
          <p:cNvPr id="6" name="Picture 5" descr="dog_happy_smal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026" y="2515330"/>
            <a:ext cx="3989292" cy="2659528"/>
          </a:xfrm>
          <a:prstGeom prst="rect">
            <a:avLst/>
          </a:prstGeom>
        </p:spPr>
      </p:pic>
      <p:sp>
        <p:nvSpPr>
          <p:cNvPr id="11" name="TextBox 10"/>
          <p:cNvSpPr txBox="1"/>
          <p:nvPr/>
        </p:nvSpPr>
        <p:spPr>
          <a:xfrm>
            <a:off x="2780913" y="5436169"/>
            <a:ext cx="3740635" cy="575542"/>
          </a:xfrm>
          <a:prstGeom prst="rect">
            <a:avLst/>
          </a:prstGeom>
          <a:noFill/>
        </p:spPr>
        <p:txBody>
          <a:bodyPr wrap="square" rtlCol="0">
            <a:spAutoFit/>
          </a:bodyPr>
          <a:lstStyle/>
          <a:p>
            <a:pPr algn="ctr"/>
            <a:r>
              <a:rPr lang="en-US" sz="2800" b="1" i="1" dirty="0" smtClean="0"/>
              <a:t>Or something else?</a:t>
            </a:r>
            <a:endParaRPr lang="en-US" sz="2800" b="1" i="1" dirty="0"/>
          </a:p>
        </p:txBody>
      </p:sp>
    </p:spTree>
    <p:extLst>
      <p:ext uri="{BB962C8B-B14F-4D97-AF65-F5344CB8AC3E}">
        <p14:creationId xmlns:p14="http://schemas.microsoft.com/office/powerpoint/2010/main" val="325859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Screen Readers</a:t>
            </a:r>
            <a:endParaRPr lang="en-US" dirty="0"/>
          </a:p>
        </p:txBody>
      </p:sp>
      <p:sp>
        <p:nvSpPr>
          <p:cNvPr id="4" name="Text Placeholder 2"/>
          <p:cNvSpPr>
            <a:spLocks noGrp="1"/>
          </p:cNvSpPr>
          <p:nvPr>
            <p:ph type="body" sz="quarter" idx="11"/>
          </p:nvPr>
        </p:nvSpPr>
        <p:spPr/>
        <p:txBody>
          <a:bodyPr>
            <a:normAutofit lnSpcReduction="10000"/>
          </a:bodyPr>
          <a:lstStyle/>
          <a:p>
            <a:r>
              <a:rPr lang="en-US" b="1" dirty="0" smtClean="0"/>
              <a:t>Don’t</a:t>
            </a:r>
            <a:r>
              <a:rPr lang="en-US" dirty="0" smtClean="0"/>
              <a:t> use the same text in both </a:t>
            </a:r>
            <a:r>
              <a:rPr lang="en-US" dirty="0" smtClean="0">
                <a:latin typeface="Courier New"/>
                <a:cs typeface="Courier New"/>
              </a:rPr>
              <a:t>alt</a:t>
            </a:r>
            <a:r>
              <a:rPr lang="en-US" dirty="0" smtClean="0"/>
              <a:t> attributes and </a:t>
            </a:r>
            <a:r>
              <a:rPr lang="en-US" dirty="0" smtClean="0">
                <a:latin typeface="Courier New"/>
                <a:cs typeface="Courier New"/>
              </a:rPr>
              <a:t>title</a:t>
            </a:r>
            <a:r>
              <a:rPr lang="en-US" dirty="0" smtClean="0"/>
              <a:t> attributes. </a:t>
            </a:r>
          </a:p>
          <a:p>
            <a:r>
              <a:rPr lang="en-US" dirty="0" smtClean="0"/>
              <a:t>Imagine using a screen reader and having to listen to every image described twice. It might sound like this:</a:t>
            </a:r>
          </a:p>
          <a:p>
            <a:pPr lvl="1"/>
            <a:r>
              <a:rPr lang="en-US" dirty="0" smtClean="0"/>
              <a:t>Company logo. Company logo. Slider image depicting a man walking up the stairs. </a:t>
            </a:r>
            <a:r>
              <a:rPr lang="en-US" dirty="0"/>
              <a:t>Slider image depicting a man walking up the stairs. </a:t>
            </a:r>
            <a:r>
              <a:rPr lang="en-US" dirty="0" smtClean="0"/>
              <a:t>Slider image of a crowd of protesters. </a:t>
            </a:r>
            <a:r>
              <a:rPr lang="en-US" dirty="0"/>
              <a:t>Slider image of a crowd of protesters. </a:t>
            </a:r>
            <a:endParaRPr lang="en-US" dirty="0" smtClean="0"/>
          </a:p>
          <a:p>
            <a:pPr lvl="1"/>
            <a:endParaRPr lang="en-US" dirty="0"/>
          </a:p>
          <a:p>
            <a:pPr marL="457200" lvl="1" indent="0">
              <a:buNone/>
            </a:pPr>
            <a:r>
              <a:rPr lang="en-US" dirty="0" smtClean="0"/>
              <a:t>This wouldn’t provide the best user experience.</a:t>
            </a:r>
            <a:endParaRPr lang="en-US" dirty="0"/>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241782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Skip Navigation</a:t>
            </a:r>
            <a:endParaRPr lang="en-US" dirty="0"/>
          </a:p>
        </p:txBody>
      </p:sp>
    </p:spTree>
    <p:extLst>
      <p:ext uri="{BB962C8B-B14F-4D97-AF65-F5344CB8AC3E}">
        <p14:creationId xmlns:p14="http://schemas.microsoft.com/office/powerpoint/2010/main" val="263416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20" y="330200"/>
            <a:ext cx="8281279" cy="989740"/>
          </a:xfrm>
        </p:spPr>
        <p:txBody>
          <a:bodyPr>
            <a:normAutofit fontScale="90000"/>
          </a:bodyPr>
          <a:lstStyle/>
          <a:p>
            <a:r>
              <a:rPr lang="en-US" dirty="0" smtClean="0"/>
              <a:t>Is </a:t>
            </a:r>
            <a:r>
              <a:rPr lang="en-US" b="1" dirty="0" smtClean="0"/>
              <a:t>your website </a:t>
            </a:r>
            <a:r>
              <a:rPr lang="en-US" dirty="0" smtClean="0"/>
              <a:t>usable </a:t>
            </a:r>
            <a:br>
              <a:rPr lang="en-US" dirty="0" smtClean="0"/>
            </a:br>
            <a:r>
              <a:rPr lang="en-US" dirty="0" smtClean="0"/>
              <a:t>without a mouse</a:t>
            </a:r>
            <a:endParaRPr lang="en-US" dirty="0"/>
          </a:p>
        </p:txBody>
      </p:sp>
      <p:sp>
        <p:nvSpPr>
          <p:cNvPr id="3" name="Content Placeholder 2"/>
          <p:cNvSpPr>
            <a:spLocks noGrp="1"/>
          </p:cNvSpPr>
          <p:nvPr>
            <p:ph type="body" sz="quarter" idx="11"/>
          </p:nvPr>
        </p:nvSpPr>
        <p:spPr/>
        <p:txBody>
          <a:bodyPr>
            <a:normAutofit/>
          </a:bodyPr>
          <a:lstStyle/>
          <a:p>
            <a:r>
              <a:rPr lang="en-US" dirty="0" smtClean="0"/>
              <a:t>Open your client’s or employer’s website in your browser. </a:t>
            </a:r>
          </a:p>
          <a:p>
            <a:r>
              <a:rPr lang="en-US" dirty="0" smtClean="0"/>
              <a:t>Type the </a:t>
            </a:r>
            <a:r>
              <a:rPr lang="en-US" dirty="0" err="1" smtClean="0"/>
              <a:t>url</a:t>
            </a:r>
            <a:r>
              <a:rPr lang="en-US" dirty="0" smtClean="0"/>
              <a:t> in the address bar. Then click enter.</a:t>
            </a:r>
          </a:p>
          <a:p>
            <a:r>
              <a:rPr lang="en-US" dirty="0" smtClean="0"/>
              <a:t>Don’t click anywhere else. Leave the mouse in the address bar.</a:t>
            </a:r>
          </a:p>
          <a:p>
            <a:r>
              <a:rPr lang="en-US" dirty="0" smtClean="0"/>
              <a:t>Press the “</a:t>
            </a:r>
            <a:r>
              <a:rPr lang="en-US" b="1" dirty="0" smtClean="0"/>
              <a:t>tab</a:t>
            </a:r>
            <a:r>
              <a:rPr lang="en-US" dirty="0" smtClean="0"/>
              <a:t>” key on your keyboard</a:t>
            </a:r>
          </a:p>
          <a:p>
            <a:r>
              <a:rPr lang="en-US" dirty="0" smtClean="0"/>
              <a:t>Do you get an option to skip past the navigation?</a:t>
            </a: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811651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67" y="5235655"/>
            <a:ext cx="6172200" cy="1384300"/>
          </a:xfrm>
          <a:prstGeom prst="rect">
            <a:avLst/>
          </a:prstGeom>
        </p:spPr>
      </p:pic>
      <p:pic>
        <p:nvPicPr>
          <p:cNvPr id="2" name="Picture 1"/>
          <p:cNvPicPr>
            <a:picLocks noChangeAspect="1"/>
          </p:cNvPicPr>
          <p:nvPr/>
        </p:nvPicPr>
        <p:blipFill>
          <a:blip r:embed="rId3"/>
          <a:stretch>
            <a:fillRect/>
          </a:stretch>
        </p:blipFill>
        <p:spPr>
          <a:xfrm>
            <a:off x="198967" y="3381265"/>
            <a:ext cx="6502400" cy="15113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967" y="1209524"/>
            <a:ext cx="9144000" cy="1826724"/>
          </a:xfrm>
          <a:prstGeom prst="rect">
            <a:avLst/>
          </a:prstGeom>
        </p:spPr>
      </p:pic>
      <p:sp>
        <p:nvSpPr>
          <p:cNvPr id="4" name="Content Placeholder 3"/>
          <p:cNvSpPr>
            <a:spLocks noGrp="1"/>
          </p:cNvSpPr>
          <p:nvPr>
            <p:ph idx="1"/>
          </p:nvPr>
        </p:nvSpPr>
        <p:spPr>
          <a:xfrm>
            <a:off x="312057" y="397971"/>
            <a:ext cx="8094133" cy="811553"/>
          </a:xfrm>
        </p:spPr>
        <p:txBody>
          <a:bodyPr/>
          <a:lstStyle/>
          <a:p>
            <a:r>
              <a:rPr lang="en-US" dirty="0" smtClean="0"/>
              <a:t>Examples of Skip Nav links:</a:t>
            </a:r>
            <a:endParaRPr lang="en-US" dirty="0"/>
          </a:p>
        </p:txBody>
      </p:sp>
    </p:spTree>
    <p:extLst>
      <p:ext uri="{BB962C8B-B14F-4D97-AF65-F5344CB8AC3E}">
        <p14:creationId xmlns:p14="http://schemas.microsoft.com/office/powerpoint/2010/main" val="307142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Skip Navigation</a:t>
            </a:r>
            <a:endParaRPr lang="en-US" dirty="0"/>
          </a:p>
        </p:txBody>
      </p:sp>
      <p:sp>
        <p:nvSpPr>
          <p:cNvPr id="4" name="Text Placeholder 2"/>
          <p:cNvSpPr>
            <a:spLocks noGrp="1"/>
          </p:cNvSpPr>
          <p:nvPr>
            <p:ph type="body" sz="quarter" idx="11"/>
          </p:nvPr>
        </p:nvSpPr>
        <p:spPr/>
        <p:txBody>
          <a:bodyPr>
            <a:normAutofit lnSpcReduction="10000"/>
          </a:bodyPr>
          <a:lstStyle/>
          <a:p>
            <a:r>
              <a:rPr lang="en-US" sz="2400" dirty="0">
                <a:hlinkClick r:id="rId3"/>
              </a:rPr>
              <a:t>WebAIM</a:t>
            </a:r>
            <a:r>
              <a:rPr lang="en-US" sz="2400" dirty="0"/>
              <a:t>’s 2015 </a:t>
            </a:r>
            <a:r>
              <a:rPr lang="en-US" sz="2400" dirty="0" smtClean="0"/>
              <a:t> </a:t>
            </a:r>
            <a:r>
              <a:rPr lang="en-US" sz="2400" dirty="0" smtClean="0">
                <a:hlinkClick r:id="rId4"/>
              </a:rPr>
              <a:t>survey </a:t>
            </a:r>
            <a:r>
              <a:rPr lang="en-US" sz="2400" dirty="0">
                <a:hlinkClick r:id="rId4"/>
              </a:rPr>
              <a:t>of screen reader </a:t>
            </a:r>
            <a:r>
              <a:rPr lang="en-US" sz="2400" dirty="0" smtClean="0">
                <a:hlinkClick r:id="rId4"/>
              </a:rPr>
              <a:t>users</a:t>
            </a:r>
            <a:r>
              <a:rPr lang="en-US" sz="2400" baseline="30000" dirty="0" smtClean="0">
                <a:hlinkClick r:id="rId4"/>
              </a:rPr>
              <a:t>1</a:t>
            </a:r>
            <a:r>
              <a:rPr lang="en-US" sz="2400" dirty="0" smtClean="0"/>
              <a:t> asked participants if they utilized “skip navigation” links. Respondents answered:</a:t>
            </a:r>
            <a:endParaRPr lang="en-US" sz="2400" dirty="0"/>
          </a:p>
          <a:p>
            <a:pPr marL="457200" lvl="1" indent="0">
              <a:buNone/>
            </a:pPr>
            <a:r>
              <a:rPr lang="hr-HR" dirty="0" smtClean="0"/>
              <a:t>	</a:t>
            </a:r>
            <a:r>
              <a:rPr lang="hr-HR" b="1" dirty="0" smtClean="0"/>
              <a:t>18.3%</a:t>
            </a:r>
            <a:r>
              <a:rPr lang="hr-HR" dirty="0" smtClean="0"/>
              <a:t> - </a:t>
            </a:r>
            <a:r>
              <a:rPr lang="en-US" dirty="0"/>
              <a:t>Whenever they're </a:t>
            </a:r>
            <a:r>
              <a:rPr lang="en-US" dirty="0" smtClean="0"/>
              <a:t>available</a:t>
            </a:r>
          </a:p>
          <a:p>
            <a:pPr marL="457200" lvl="1" indent="0">
              <a:buNone/>
            </a:pPr>
            <a:r>
              <a:rPr lang="hr-HR" dirty="0" smtClean="0"/>
              <a:t>	</a:t>
            </a:r>
            <a:r>
              <a:rPr lang="hr-HR" b="1" dirty="0" smtClean="0"/>
              <a:t>19.5%</a:t>
            </a:r>
            <a:r>
              <a:rPr lang="hr-HR" dirty="0" smtClean="0"/>
              <a:t> - </a:t>
            </a:r>
            <a:r>
              <a:rPr lang="en-US" dirty="0" smtClean="0"/>
              <a:t>Often</a:t>
            </a:r>
          </a:p>
          <a:p>
            <a:pPr marL="457200" lvl="1" indent="0">
              <a:buNone/>
            </a:pPr>
            <a:r>
              <a:rPr lang="hr-HR" dirty="0" smtClean="0"/>
              <a:t>	</a:t>
            </a:r>
            <a:r>
              <a:rPr lang="hr-HR" b="1" dirty="0" smtClean="0"/>
              <a:t>30.2%</a:t>
            </a:r>
            <a:r>
              <a:rPr lang="hr-HR" dirty="0" smtClean="0"/>
              <a:t> - </a:t>
            </a:r>
            <a:r>
              <a:rPr lang="en-US" dirty="0" smtClean="0"/>
              <a:t>Sometimes</a:t>
            </a:r>
          </a:p>
          <a:p>
            <a:pPr marL="457200" lvl="1" indent="0">
              <a:buNone/>
            </a:pPr>
            <a:r>
              <a:rPr lang="hr-HR" dirty="0" smtClean="0"/>
              <a:t>	</a:t>
            </a:r>
            <a:r>
              <a:rPr lang="hr-HR" b="1" dirty="0" smtClean="0"/>
              <a:t>17.7%</a:t>
            </a:r>
            <a:r>
              <a:rPr lang="hr-HR" dirty="0" smtClean="0"/>
              <a:t> - </a:t>
            </a:r>
            <a:r>
              <a:rPr lang="en-US" dirty="0" smtClean="0"/>
              <a:t>Seldom</a:t>
            </a:r>
          </a:p>
          <a:p>
            <a:pPr marL="457200" lvl="1" indent="0">
              <a:buNone/>
            </a:pPr>
            <a:r>
              <a:rPr lang="hr-HR" dirty="0" smtClean="0"/>
              <a:t>	</a:t>
            </a:r>
            <a:r>
              <a:rPr lang="hr-HR" b="1" dirty="0" smtClean="0"/>
              <a:t>14.3%</a:t>
            </a:r>
            <a:r>
              <a:rPr lang="hr-HR" dirty="0" smtClean="0"/>
              <a:t> - </a:t>
            </a:r>
            <a:r>
              <a:rPr lang="en-US" dirty="0" smtClean="0"/>
              <a:t>Never</a:t>
            </a:r>
          </a:p>
          <a:p>
            <a:pPr marL="457200" lvl="1" indent="0">
              <a:buNone/>
            </a:pPr>
            <a:r>
              <a:rPr lang="en-US" sz="1600" dirty="0" smtClean="0"/>
              <a:t> </a:t>
            </a:r>
            <a:endParaRPr lang="en-US" sz="1600" dirty="0"/>
          </a:p>
          <a:p>
            <a:pPr marL="457200" lvl="1" indent="0">
              <a:buNone/>
            </a:pPr>
            <a:r>
              <a:rPr lang="en-US" b="1" i="1" dirty="0" smtClean="0">
                <a:solidFill>
                  <a:schemeClr val="tx1">
                    <a:lumMod val="75000"/>
                    <a:lumOff val="25000"/>
                  </a:schemeClr>
                </a:solidFill>
              </a:rPr>
              <a:t>68% use skip </a:t>
            </a:r>
            <a:r>
              <a:rPr lang="en-US" b="1" i="1" dirty="0" err="1" smtClean="0">
                <a:solidFill>
                  <a:schemeClr val="tx1">
                    <a:lumMod val="75000"/>
                    <a:lumOff val="25000"/>
                  </a:schemeClr>
                </a:solidFill>
              </a:rPr>
              <a:t>nav</a:t>
            </a:r>
            <a:r>
              <a:rPr lang="en-US" b="1" i="1" dirty="0" smtClean="0">
                <a:solidFill>
                  <a:schemeClr val="tx1">
                    <a:lumMod val="75000"/>
                    <a:lumOff val="25000"/>
                  </a:schemeClr>
                </a:solidFill>
              </a:rPr>
              <a:t> functionality at least sometimes</a:t>
            </a:r>
            <a:endParaRPr lang="en-US" b="1" i="1" dirty="0">
              <a:solidFill>
                <a:schemeClr val="tx1">
                  <a:lumMod val="75000"/>
                  <a:lumOff val="25000"/>
                </a:schemeClr>
              </a:solidFill>
            </a:endParaRPr>
          </a:p>
          <a:p>
            <a:pPr marL="0" indent="0">
              <a:buNone/>
            </a:pPr>
            <a:r>
              <a:rPr lang="en-US" dirty="0" smtClean="0"/>
              <a:t>	</a:t>
            </a:r>
            <a:r>
              <a:rPr lang="en-US" baseline="30000" dirty="0" smtClean="0"/>
              <a:t>1</a:t>
            </a:r>
            <a:r>
              <a:rPr lang="en-US" sz="2000" dirty="0" smtClean="0">
                <a:solidFill>
                  <a:schemeClr val="tx1"/>
                </a:solidFill>
                <a:hlinkClick r:id="rId4"/>
              </a:rPr>
              <a:t>http</a:t>
            </a:r>
            <a:r>
              <a:rPr lang="en-US" sz="2000" dirty="0">
                <a:solidFill>
                  <a:schemeClr val="tx1"/>
                </a:solidFill>
                <a:hlinkClick r:id="rId4"/>
              </a:rPr>
              <a:t>://webaim.org/projects/screenreadersurvey6/</a:t>
            </a:r>
            <a:r>
              <a:rPr lang="en-US" sz="2000" dirty="0">
                <a:solidFill>
                  <a:schemeClr val="tx1"/>
                </a:solidFill>
              </a:rPr>
              <a:t> </a:t>
            </a:r>
          </a:p>
          <a:p>
            <a:pPr marL="0" indent="0">
              <a:buNone/>
            </a:pPr>
            <a:endParaRPr lang="en-US" dirty="0" smtClean="0"/>
          </a:p>
          <a:p>
            <a:endParaRPr lang="en-US" dirty="0">
              <a:solidFill>
                <a:schemeClr val="tx1"/>
              </a:solidFill>
            </a:endParaRPr>
          </a:p>
        </p:txBody>
      </p:sp>
    </p:spTree>
    <p:extLst>
      <p:ext uri="{BB962C8B-B14F-4D97-AF65-F5344CB8AC3E}">
        <p14:creationId xmlns:p14="http://schemas.microsoft.com/office/powerpoint/2010/main" val="4261471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ile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396894" cy="6858000"/>
          </a:xfrm>
          <a:prstGeom prst="rect">
            <a:avLst/>
          </a:prstGeom>
        </p:spPr>
      </p:pic>
      <p:sp>
        <p:nvSpPr>
          <p:cNvPr id="5" name="TextBox 4"/>
          <p:cNvSpPr txBox="1"/>
          <p:nvPr/>
        </p:nvSpPr>
        <p:spPr>
          <a:xfrm>
            <a:off x="300929" y="859702"/>
            <a:ext cx="3954079" cy="923330"/>
          </a:xfrm>
          <a:prstGeom prst="rect">
            <a:avLst/>
          </a:prstGeom>
          <a:solidFill>
            <a:schemeClr val="dk1">
              <a:alpha val="85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smtClean="0">
                <a:solidFill>
                  <a:schemeClr val="bg1"/>
                </a:solidFill>
              </a:rPr>
              <a:t>Find the fail</a:t>
            </a:r>
            <a:endParaRPr lang="en-US" sz="5400" dirty="0">
              <a:solidFill>
                <a:schemeClr val="bg1"/>
              </a:solidFill>
            </a:endParaRPr>
          </a:p>
        </p:txBody>
      </p:sp>
    </p:spTree>
    <p:extLst>
      <p:ext uri="{BB962C8B-B14F-4D97-AF65-F5344CB8AC3E}">
        <p14:creationId xmlns:p14="http://schemas.microsoft.com/office/powerpoint/2010/main" val="146756444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382"/>
            <a:ext cx="8229600" cy="6519332"/>
          </a:xfrm>
        </p:spPr>
        <p:txBody>
          <a:bodyPr>
            <a:noAutofit/>
          </a:bodyPr>
          <a:lstStyle/>
          <a:p>
            <a:pPr marL="0" indent="0">
              <a:buNone/>
            </a:pPr>
            <a:r>
              <a:rPr lang="en-US" sz="1900" dirty="0" smtClean="0">
                <a:latin typeface="Courier New"/>
                <a:cs typeface="Courier New"/>
              </a:rPr>
              <a:t>#</a:t>
            </a:r>
            <a:r>
              <a:rPr lang="en-US" sz="1900" dirty="0" err="1">
                <a:latin typeface="Courier New"/>
                <a:cs typeface="Courier New"/>
              </a:rPr>
              <a:t>skiptocontent</a:t>
            </a:r>
            <a:r>
              <a:rPr lang="en-US" sz="1900" dirty="0">
                <a:latin typeface="Courier New"/>
                <a:cs typeface="Courier New"/>
              </a:rPr>
              <a:t> a {</a:t>
            </a:r>
          </a:p>
          <a:p>
            <a:pPr marL="0" indent="0">
              <a:buNone/>
            </a:pPr>
            <a:r>
              <a:rPr lang="en-US" sz="1900" dirty="0">
                <a:latin typeface="Courier New"/>
                <a:cs typeface="Courier New"/>
              </a:rPr>
              <a:t>	padding:6px;</a:t>
            </a:r>
          </a:p>
          <a:p>
            <a:pPr marL="0" indent="0">
              <a:buNone/>
            </a:pPr>
            <a:r>
              <a:rPr lang="en-US" sz="1900" dirty="0">
                <a:latin typeface="Courier New"/>
                <a:cs typeface="Courier New"/>
              </a:rPr>
              <a:t>	position: absolute;</a:t>
            </a:r>
          </a:p>
          <a:p>
            <a:pPr marL="0" indent="0">
              <a:buNone/>
            </a:pPr>
            <a:r>
              <a:rPr lang="en-US" sz="1900" dirty="0">
                <a:latin typeface="Courier New"/>
                <a:cs typeface="Courier New"/>
              </a:rPr>
              <a:t>	</a:t>
            </a:r>
            <a:r>
              <a:rPr lang="en-US" sz="1900" b="1" dirty="0">
                <a:latin typeface="Courier New"/>
                <a:cs typeface="Courier New"/>
              </a:rPr>
              <a:t>top:-40px;</a:t>
            </a:r>
          </a:p>
          <a:p>
            <a:pPr marL="0" indent="0">
              <a:buNone/>
            </a:pPr>
            <a:r>
              <a:rPr lang="en-US" sz="1900" dirty="0">
                <a:latin typeface="Courier New"/>
                <a:cs typeface="Courier New"/>
              </a:rPr>
              <a:t>	left:0px;</a:t>
            </a:r>
          </a:p>
          <a:p>
            <a:pPr marL="0" indent="0">
              <a:buNone/>
            </a:pPr>
            <a:r>
              <a:rPr lang="en-US" sz="1900" dirty="0">
                <a:latin typeface="Courier New"/>
                <a:cs typeface="Courier New"/>
              </a:rPr>
              <a:t>	</a:t>
            </a:r>
            <a:r>
              <a:rPr lang="en-US" sz="1900" dirty="0" smtClean="0">
                <a:latin typeface="Courier New"/>
                <a:cs typeface="Courier New"/>
              </a:rPr>
              <a:t>-</a:t>
            </a:r>
            <a:r>
              <a:rPr lang="en-US" sz="1900" dirty="0" err="1">
                <a:latin typeface="Courier New"/>
                <a:cs typeface="Courier New"/>
              </a:rPr>
              <a:t>webkit</a:t>
            </a:r>
            <a:r>
              <a:rPr lang="en-US" sz="1900" dirty="0">
                <a:latin typeface="Courier New"/>
                <a:cs typeface="Courier New"/>
              </a:rPr>
              <a:t>-transition: top 1s ease-out, background 1s linear;</a:t>
            </a:r>
          </a:p>
          <a:p>
            <a:pPr marL="0" indent="0">
              <a:buNone/>
            </a:pPr>
            <a:r>
              <a:rPr lang="en-US" sz="1900" dirty="0">
                <a:latin typeface="Courier New"/>
                <a:cs typeface="Courier New"/>
              </a:rPr>
              <a:t>    transition: top 1s ease-out, background 1s linear;</a:t>
            </a:r>
          </a:p>
          <a:p>
            <a:pPr marL="0" indent="0">
              <a:buNone/>
            </a:pPr>
            <a:r>
              <a:rPr lang="en-US" sz="1900" dirty="0">
                <a:latin typeface="Courier New"/>
                <a:cs typeface="Courier New"/>
              </a:rPr>
              <a:t>    z-index: 100;</a:t>
            </a:r>
          </a:p>
          <a:p>
            <a:pPr marL="0" indent="0">
              <a:buNone/>
            </a:pPr>
            <a:r>
              <a:rPr lang="en-US" sz="1900" dirty="0">
                <a:latin typeface="Courier New"/>
                <a:cs typeface="Courier New"/>
              </a:rPr>
              <a:t>}</a:t>
            </a:r>
          </a:p>
          <a:p>
            <a:pPr marL="0" indent="0">
              <a:buNone/>
            </a:pPr>
            <a:endParaRPr lang="en-US" sz="1900" dirty="0">
              <a:latin typeface="Courier New"/>
              <a:cs typeface="Courier New"/>
            </a:endParaRPr>
          </a:p>
          <a:p>
            <a:pPr marL="0" indent="0">
              <a:buNone/>
            </a:pPr>
            <a:r>
              <a:rPr lang="en-US" sz="1900" dirty="0">
                <a:latin typeface="Courier New"/>
                <a:cs typeface="Courier New"/>
              </a:rPr>
              <a:t>#</a:t>
            </a:r>
            <a:r>
              <a:rPr lang="en-US" sz="1900" dirty="0" err="1">
                <a:latin typeface="Courier New"/>
                <a:cs typeface="Courier New"/>
              </a:rPr>
              <a:t>skiptocontent</a:t>
            </a:r>
            <a:r>
              <a:rPr lang="en-US" sz="1900" dirty="0">
                <a:latin typeface="Courier New"/>
                <a:cs typeface="Courier New"/>
              </a:rPr>
              <a:t> </a:t>
            </a:r>
            <a:r>
              <a:rPr lang="en-US" sz="1900" dirty="0" err="1">
                <a:latin typeface="Courier New"/>
                <a:cs typeface="Courier New"/>
              </a:rPr>
              <a:t>a</a:t>
            </a:r>
            <a:r>
              <a:rPr lang="en-US" sz="1900" b="1" dirty="0" err="1">
                <a:latin typeface="Courier New"/>
                <a:cs typeface="Courier New"/>
              </a:rPr>
              <a:t>:focus</a:t>
            </a:r>
            <a:r>
              <a:rPr lang="en-US" sz="1900" b="1" dirty="0">
                <a:latin typeface="Courier New"/>
                <a:cs typeface="Courier New"/>
              </a:rPr>
              <a:t> </a:t>
            </a:r>
            <a:r>
              <a:rPr lang="en-US" sz="1900" dirty="0">
                <a:latin typeface="Courier New"/>
                <a:cs typeface="Courier New"/>
              </a:rPr>
              <a:t>{</a:t>
            </a:r>
          </a:p>
          <a:p>
            <a:pPr marL="0" indent="0">
              <a:buNone/>
            </a:pPr>
            <a:r>
              <a:rPr lang="en-US" sz="1900" dirty="0">
                <a:latin typeface="Courier New"/>
                <a:cs typeface="Courier New"/>
              </a:rPr>
              <a:t>	</a:t>
            </a:r>
            <a:r>
              <a:rPr lang="en-US" sz="1900" dirty="0" err="1">
                <a:latin typeface="Courier New"/>
                <a:cs typeface="Courier New"/>
              </a:rPr>
              <a:t>position:absolute</a:t>
            </a:r>
            <a:r>
              <a:rPr lang="en-US" sz="1900" dirty="0">
                <a:latin typeface="Courier New"/>
                <a:cs typeface="Courier New"/>
              </a:rPr>
              <a:t>;</a:t>
            </a:r>
          </a:p>
          <a:p>
            <a:pPr marL="0" indent="0">
              <a:buNone/>
            </a:pPr>
            <a:r>
              <a:rPr lang="en-US" sz="1900" dirty="0">
                <a:latin typeface="Courier New"/>
                <a:cs typeface="Courier New"/>
              </a:rPr>
              <a:t>	</a:t>
            </a:r>
            <a:r>
              <a:rPr lang="en-US" sz="1900" b="1" dirty="0">
                <a:latin typeface="Courier New"/>
                <a:cs typeface="Courier New"/>
              </a:rPr>
              <a:t>left:0px;</a:t>
            </a:r>
          </a:p>
          <a:p>
            <a:pPr marL="0" indent="0">
              <a:buNone/>
            </a:pPr>
            <a:r>
              <a:rPr lang="en-US" sz="1900" dirty="0">
                <a:latin typeface="Courier New"/>
                <a:cs typeface="Courier New"/>
              </a:rPr>
              <a:t>	top:0px</a:t>
            </a:r>
            <a:r>
              <a:rPr lang="en-US" sz="1900" dirty="0" smtClean="0">
                <a:latin typeface="Courier New"/>
                <a:cs typeface="Courier New"/>
              </a:rPr>
              <a:t>;</a:t>
            </a:r>
            <a:r>
              <a:rPr lang="en-US" sz="1900" dirty="0">
                <a:latin typeface="Courier New"/>
                <a:cs typeface="Courier New"/>
              </a:rPr>
              <a:t>	</a:t>
            </a:r>
          </a:p>
          <a:p>
            <a:pPr marL="0" indent="0">
              <a:buNone/>
            </a:pPr>
            <a:r>
              <a:rPr lang="en-US" sz="1900" dirty="0">
                <a:latin typeface="Courier New"/>
                <a:cs typeface="Courier New"/>
              </a:rPr>
              <a:t>	-</a:t>
            </a:r>
            <a:r>
              <a:rPr lang="en-US" sz="1900" dirty="0" err="1">
                <a:latin typeface="Courier New"/>
                <a:cs typeface="Courier New"/>
              </a:rPr>
              <a:t>webkit</a:t>
            </a:r>
            <a:r>
              <a:rPr lang="en-US" sz="1900" dirty="0">
                <a:latin typeface="Courier New"/>
                <a:cs typeface="Courier New"/>
              </a:rPr>
              <a:t>-transition: top .1s ease-in, background .5s linear;</a:t>
            </a:r>
          </a:p>
          <a:p>
            <a:pPr marL="0" indent="0">
              <a:buNone/>
            </a:pPr>
            <a:r>
              <a:rPr lang="en-US" sz="1900" dirty="0">
                <a:latin typeface="Courier New"/>
                <a:cs typeface="Courier New"/>
              </a:rPr>
              <a:t>    transition: top .1s ease-in, background .5s linear;</a:t>
            </a:r>
          </a:p>
          <a:p>
            <a:pPr marL="0" indent="0">
              <a:buNone/>
            </a:pPr>
            <a:r>
              <a:rPr lang="en-US" sz="1900" dirty="0" smtClean="0">
                <a:latin typeface="Courier New"/>
                <a:cs typeface="Courier New"/>
              </a:rPr>
              <a:t>}</a:t>
            </a:r>
            <a:endParaRPr lang="en-US" sz="1900" dirty="0">
              <a:latin typeface="Courier New"/>
              <a:cs typeface="Courier New"/>
            </a:endParaRPr>
          </a:p>
        </p:txBody>
      </p:sp>
    </p:spTree>
    <p:extLst>
      <p:ext uri="{BB962C8B-B14F-4D97-AF65-F5344CB8AC3E}">
        <p14:creationId xmlns:p14="http://schemas.microsoft.com/office/powerpoint/2010/main" val="3919463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Go to this page: </a:t>
            </a:r>
            <a:br>
              <a:rPr lang="en-US" dirty="0" smtClean="0"/>
            </a:br>
            <a:r>
              <a:rPr lang="en-US" dirty="0" smtClean="0">
                <a:hlinkClick r:id="rId2"/>
              </a:rPr>
              <a:t>https</a:t>
            </a:r>
            <a:r>
              <a:rPr lang="en-US" dirty="0">
                <a:hlinkClick r:id="rId2"/>
              </a:rPr>
              <a:t>://github.com/pixelgrapher/</a:t>
            </a:r>
            <a:r>
              <a:rPr lang="en-US" dirty="0" smtClean="0">
                <a:hlinkClick r:id="rId2"/>
              </a:rPr>
              <a:t>accessibility</a:t>
            </a:r>
            <a:endParaRPr lang="en-US" dirty="0" smtClean="0"/>
          </a:p>
          <a:p>
            <a:r>
              <a:rPr lang="en-US" dirty="0" smtClean="0"/>
              <a:t>Click the “Clone Or download” button</a:t>
            </a:r>
          </a:p>
          <a:p>
            <a:r>
              <a:rPr lang="en-US" dirty="0" smtClean="0"/>
              <a:t>Download the zip file</a:t>
            </a:r>
          </a:p>
          <a:p>
            <a:r>
              <a:rPr lang="en-US" dirty="0" smtClean="0"/>
              <a:t>Open the zip file</a:t>
            </a:r>
          </a:p>
          <a:p>
            <a:pPr marL="0" indent="0">
              <a:buNone/>
            </a:pPr>
            <a:endParaRPr lang="en-US" dirty="0" smtClean="0"/>
          </a:p>
        </p:txBody>
      </p:sp>
      <p:pic>
        <p:nvPicPr>
          <p:cNvPr id="4" name="Picture 3"/>
          <p:cNvPicPr>
            <a:picLocks noChangeAspect="1"/>
          </p:cNvPicPr>
          <p:nvPr/>
        </p:nvPicPr>
        <p:blipFill>
          <a:blip r:embed="rId3"/>
          <a:stretch>
            <a:fillRect/>
          </a:stretch>
        </p:blipFill>
        <p:spPr>
          <a:xfrm>
            <a:off x="5410199" y="3462867"/>
            <a:ext cx="3086100" cy="1460500"/>
          </a:xfrm>
          <a:prstGeom prst="rect">
            <a:avLst/>
          </a:prstGeom>
        </p:spPr>
      </p:pic>
    </p:spTree>
    <p:extLst>
      <p:ext uri="{BB962C8B-B14F-4D97-AF65-F5344CB8AC3E}">
        <p14:creationId xmlns:p14="http://schemas.microsoft.com/office/powerpoint/2010/main" val="2286330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Open the file: </a:t>
            </a:r>
            <a:r>
              <a:rPr lang="en-US" dirty="0" err="1" smtClean="0"/>
              <a:t>skipnav.html</a:t>
            </a:r>
            <a:endParaRPr lang="en-US" dirty="0"/>
          </a:p>
          <a:p>
            <a:r>
              <a:rPr lang="en-US" dirty="0"/>
              <a:t>Copy the code and paste it into your text editor (Sublime Text, Dreamweaver code view, </a:t>
            </a:r>
            <a:r>
              <a:rPr lang="en-US" dirty="0" err="1"/>
              <a:t>etc</a:t>
            </a:r>
            <a:r>
              <a:rPr lang="en-US" dirty="0"/>
              <a:t>)</a:t>
            </a:r>
          </a:p>
          <a:p>
            <a:r>
              <a:rPr lang="en-US" dirty="0"/>
              <a:t>Edit the code and view in browser.</a:t>
            </a:r>
          </a:p>
          <a:p>
            <a:pPr marL="0" indent="0">
              <a:buNone/>
            </a:pPr>
            <a:endParaRPr lang="en-US" dirty="0" smtClean="0"/>
          </a:p>
        </p:txBody>
      </p:sp>
    </p:spTree>
    <p:extLst>
      <p:ext uri="{BB962C8B-B14F-4D97-AF65-F5344CB8AC3E}">
        <p14:creationId xmlns:p14="http://schemas.microsoft.com/office/powerpoint/2010/main" val="3923929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Clip to hide and reveal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Hide:</a:t>
            </a:r>
            <a:br>
              <a:rPr lang="en-US" dirty="0" smtClean="0"/>
            </a:br>
            <a:r>
              <a:rPr lang="en-US" dirty="0" smtClean="0">
                <a:latin typeface="Courier New"/>
                <a:cs typeface="Courier New"/>
              </a:rPr>
              <a:t>clip</a:t>
            </a:r>
            <a:r>
              <a:rPr lang="en-US" dirty="0">
                <a:latin typeface="Courier New"/>
                <a:cs typeface="Courier New"/>
              </a:rPr>
              <a:t>: </a:t>
            </a:r>
            <a:r>
              <a:rPr lang="en-US" dirty="0" err="1">
                <a:latin typeface="Courier New"/>
                <a:cs typeface="Courier New"/>
              </a:rPr>
              <a:t>rect</a:t>
            </a:r>
            <a:r>
              <a:rPr lang="en-US" dirty="0">
                <a:latin typeface="Courier New"/>
                <a:cs typeface="Courier New"/>
              </a:rPr>
              <a:t>(1px,1px,1px,1px);</a:t>
            </a:r>
            <a:br>
              <a:rPr lang="en-US" dirty="0">
                <a:latin typeface="Courier New"/>
                <a:cs typeface="Courier New"/>
              </a:rPr>
            </a:br>
            <a:r>
              <a:rPr lang="en-US" dirty="0" smtClean="0">
                <a:latin typeface="Courier New"/>
                <a:cs typeface="Courier New"/>
              </a:rPr>
              <a:t/>
            </a:r>
            <a:br>
              <a:rPr lang="en-US" dirty="0" smtClean="0">
                <a:latin typeface="Courier New"/>
                <a:cs typeface="Courier New"/>
              </a:rPr>
            </a:br>
            <a:r>
              <a:rPr lang="en-US" dirty="0" smtClean="0"/>
              <a:t>reveal:</a:t>
            </a:r>
            <a:br>
              <a:rPr lang="en-US" dirty="0" smtClean="0"/>
            </a:br>
            <a:r>
              <a:rPr lang="en-US" dirty="0" smtClean="0">
                <a:latin typeface="Courier New"/>
                <a:cs typeface="Courier New"/>
              </a:rPr>
              <a:t>clip</a:t>
            </a:r>
            <a:r>
              <a:rPr lang="en-US" dirty="0">
                <a:latin typeface="Courier New"/>
                <a:cs typeface="Courier New"/>
              </a:rPr>
              <a:t>: </a:t>
            </a:r>
            <a:r>
              <a:rPr lang="en-US" dirty="0" smtClean="0">
                <a:latin typeface="Courier New"/>
                <a:cs typeface="Courier New"/>
              </a:rPr>
              <a:t>auto;</a:t>
            </a:r>
            <a:endParaRPr lang="en-US" dirty="0">
              <a:latin typeface="Courier New"/>
              <a:cs typeface="Courier New"/>
            </a:endParaRPr>
          </a:p>
        </p:txBody>
      </p:sp>
    </p:spTree>
    <p:extLst>
      <p:ext uri="{BB962C8B-B14F-4D97-AF65-F5344CB8AC3E}">
        <p14:creationId xmlns:p14="http://schemas.microsoft.com/office/powerpoint/2010/main" val="9500364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Clip to hide and reveal</a:t>
            </a:r>
          </a:p>
        </p:txBody>
      </p:sp>
      <p:sp>
        <p:nvSpPr>
          <p:cNvPr id="3" name="Content Placeholder 2"/>
          <p:cNvSpPr>
            <a:spLocks noGrp="1"/>
          </p:cNvSpPr>
          <p:nvPr>
            <p:ph idx="1"/>
          </p:nvPr>
        </p:nvSpPr>
        <p:spPr/>
        <p:txBody>
          <a:bodyPr>
            <a:normAutofit fontScale="77500" lnSpcReduction="20000"/>
          </a:bodyPr>
          <a:lstStyle/>
          <a:p>
            <a:pPr marL="0" indent="0">
              <a:buNone/>
            </a:pPr>
            <a:r>
              <a:rPr lang="en-US" dirty="0"/>
              <a:t>#</a:t>
            </a:r>
            <a:r>
              <a:rPr lang="en-US" dirty="0" err="1"/>
              <a:t>skiptocontent</a:t>
            </a:r>
            <a:r>
              <a:rPr lang="en-US" dirty="0"/>
              <a:t> </a:t>
            </a:r>
            <a:r>
              <a:rPr lang="en-US" dirty="0" err="1"/>
              <a:t>a:focus</a:t>
            </a:r>
            <a:r>
              <a:rPr lang="en-US" dirty="0"/>
              <a:t> {</a:t>
            </a:r>
          </a:p>
          <a:p>
            <a:pPr marL="0" indent="0">
              <a:buNone/>
            </a:pPr>
            <a:r>
              <a:rPr lang="en-US" dirty="0"/>
              <a:t>position: absolute !important;</a:t>
            </a:r>
          </a:p>
          <a:p>
            <a:pPr marL="0" indent="0">
              <a:buNone/>
            </a:pPr>
            <a:r>
              <a:rPr lang="en-US" dirty="0"/>
              <a:t>height: 1px;</a:t>
            </a:r>
          </a:p>
          <a:p>
            <a:pPr marL="0" indent="0">
              <a:buNone/>
            </a:pPr>
            <a:r>
              <a:rPr lang="en-US" dirty="0"/>
              <a:t>width: 1px;</a:t>
            </a:r>
          </a:p>
          <a:p>
            <a:pPr marL="0" indent="0">
              <a:buNone/>
            </a:pPr>
            <a:r>
              <a:rPr lang="en-US" dirty="0"/>
              <a:t>overflow: hidden;</a:t>
            </a:r>
          </a:p>
          <a:p>
            <a:pPr marL="0" indent="0">
              <a:buNone/>
            </a:pPr>
            <a:r>
              <a:rPr lang="en-US" dirty="0"/>
              <a:t>clip: </a:t>
            </a:r>
            <a:r>
              <a:rPr lang="en-US" dirty="0" err="1"/>
              <a:t>rect</a:t>
            </a:r>
            <a:r>
              <a:rPr lang="en-US" dirty="0"/>
              <a:t>(1px,1px,1px,1px);</a:t>
            </a:r>
          </a:p>
          <a:p>
            <a:pPr marL="0" indent="0">
              <a:buNone/>
            </a:pPr>
            <a:r>
              <a:rPr lang="en-US" dirty="0" smtClean="0"/>
              <a:t>}</a:t>
            </a:r>
            <a:br>
              <a:rPr lang="en-US" dirty="0" smtClean="0"/>
            </a:br>
            <a:r>
              <a:rPr lang="en-US" dirty="0" smtClean="0"/>
              <a:t/>
            </a:r>
            <a:br>
              <a:rPr lang="en-US" dirty="0" smtClean="0"/>
            </a:br>
            <a:r>
              <a:rPr lang="en-US" dirty="0"/>
              <a:t> position: static !important;</a:t>
            </a:r>
          </a:p>
          <a:p>
            <a:pPr marL="0" indent="0">
              <a:buNone/>
            </a:pPr>
            <a:r>
              <a:rPr lang="en-US" dirty="0"/>
              <a:t>clip: auto;</a:t>
            </a:r>
          </a:p>
          <a:p>
            <a:pPr marL="0" indent="0">
              <a:buNone/>
            </a:pPr>
            <a:r>
              <a:rPr lang="en-US" dirty="0"/>
              <a:t>overflow: visible;</a:t>
            </a:r>
          </a:p>
          <a:p>
            <a:pPr marL="0" indent="0">
              <a:buNone/>
            </a:pPr>
            <a:r>
              <a:rPr lang="en-US" dirty="0"/>
              <a:t>height: auto;</a:t>
            </a:r>
          </a:p>
          <a:p>
            <a:pPr marL="0" indent="0">
              <a:buNone/>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065850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Tables</a:t>
            </a:r>
          </a:p>
        </p:txBody>
      </p:sp>
    </p:spTree>
    <p:extLst>
      <p:ext uri="{BB962C8B-B14F-4D97-AF65-F5344CB8AC3E}">
        <p14:creationId xmlns:p14="http://schemas.microsoft.com/office/powerpoint/2010/main" val="377031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Go to this page: </a:t>
            </a:r>
            <a:br>
              <a:rPr lang="en-US" dirty="0" smtClean="0"/>
            </a:br>
            <a:r>
              <a:rPr lang="en-US" dirty="0" smtClean="0">
                <a:hlinkClick r:id="rId2"/>
              </a:rPr>
              <a:t>https</a:t>
            </a:r>
            <a:r>
              <a:rPr lang="en-US" dirty="0">
                <a:hlinkClick r:id="rId2"/>
              </a:rPr>
              <a:t>://github.com/pixelgrapher/</a:t>
            </a:r>
            <a:r>
              <a:rPr lang="en-US" dirty="0" smtClean="0">
                <a:hlinkClick r:id="rId2"/>
              </a:rPr>
              <a:t>accessibility</a:t>
            </a:r>
            <a:endParaRPr lang="en-US" dirty="0" smtClean="0"/>
          </a:p>
          <a:p>
            <a:r>
              <a:rPr lang="en-US" dirty="0" smtClean="0"/>
              <a:t>Click the “Clone Or download” button</a:t>
            </a:r>
          </a:p>
          <a:p>
            <a:r>
              <a:rPr lang="en-US" dirty="0" smtClean="0"/>
              <a:t>Download the zip file</a:t>
            </a:r>
          </a:p>
          <a:p>
            <a:r>
              <a:rPr lang="en-US" dirty="0" smtClean="0"/>
              <a:t>Open the zip file</a:t>
            </a:r>
          </a:p>
          <a:p>
            <a:pPr marL="0" indent="0">
              <a:buNone/>
            </a:pPr>
            <a:endParaRPr lang="en-US" dirty="0" smtClean="0"/>
          </a:p>
        </p:txBody>
      </p:sp>
      <p:pic>
        <p:nvPicPr>
          <p:cNvPr id="4" name="Picture 3"/>
          <p:cNvPicPr>
            <a:picLocks noChangeAspect="1"/>
          </p:cNvPicPr>
          <p:nvPr/>
        </p:nvPicPr>
        <p:blipFill>
          <a:blip r:embed="rId3"/>
          <a:stretch>
            <a:fillRect/>
          </a:stretch>
        </p:blipFill>
        <p:spPr>
          <a:xfrm>
            <a:off x="5410199" y="3462867"/>
            <a:ext cx="3086100" cy="1460500"/>
          </a:xfrm>
          <a:prstGeom prst="rect">
            <a:avLst/>
          </a:prstGeom>
        </p:spPr>
      </p:pic>
    </p:spTree>
    <p:extLst>
      <p:ext uri="{BB962C8B-B14F-4D97-AF65-F5344CB8AC3E}">
        <p14:creationId xmlns:p14="http://schemas.microsoft.com/office/powerpoint/2010/main" val="4537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Open the file: </a:t>
            </a:r>
            <a:r>
              <a:rPr lang="en-US" dirty="0" err="1"/>
              <a:t>tables.html</a:t>
            </a:r>
            <a:endParaRPr lang="en-US" dirty="0"/>
          </a:p>
          <a:p>
            <a:r>
              <a:rPr lang="en-US" dirty="0"/>
              <a:t>Copy the code and paste it into your text editor (Sublime Text, Dreamweaver code view, </a:t>
            </a:r>
            <a:r>
              <a:rPr lang="en-US" dirty="0" err="1"/>
              <a:t>etc</a:t>
            </a:r>
            <a:r>
              <a:rPr lang="en-US" dirty="0"/>
              <a:t>)</a:t>
            </a:r>
          </a:p>
          <a:p>
            <a:r>
              <a:rPr lang="en-US" dirty="0"/>
              <a:t>Edit the code and view in browser.</a:t>
            </a:r>
          </a:p>
          <a:p>
            <a:pPr marL="0" indent="0">
              <a:buNone/>
            </a:pPr>
            <a:endParaRPr lang="en-US" dirty="0" smtClean="0"/>
          </a:p>
        </p:txBody>
      </p:sp>
    </p:spTree>
    <p:extLst>
      <p:ext uri="{BB962C8B-B14F-4D97-AF65-F5344CB8AC3E}">
        <p14:creationId xmlns:p14="http://schemas.microsoft.com/office/powerpoint/2010/main" val="887058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Mobile</a:t>
            </a:r>
            <a:endParaRPr lang="en-US" dirty="0"/>
          </a:p>
        </p:txBody>
      </p:sp>
    </p:spTree>
    <p:extLst>
      <p:ext uri="{BB962C8B-B14F-4D97-AF65-F5344CB8AC3E}">
        <p14:creationId xmlns:p14="http://schemas.microsoft.com/office/powerpoint/2010/main" val="334390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Buttons on Mobile</a:t>
            </a:r>
            <a:endParaRPr lang="en-US" dirty="0"/>
          </a:p>
        </p:txBody>
      </p:sp>
      <p:sp>
        <p:nvSpPr>
          <p:cNvPr id="4" name="Text Placeholder 2"/>
          <p:cNvSpPr>
            <a:spLocks noGrp="1"/>
          </p:cNvSpPr>
          <p:nvPr>
            <p:ph type="body" sz="quarter" idx="11"/>
          </p:nvPr>
        </p:nvSpPr>
        <p:spPr/>
        <p:txBody>
          <a:bodyPr/>
          <a:lstStyle/>
          <a:p>
            <a:pPr marL="0" indent="0">
              <a:buNone/>
            </a:pPr>
            <a:r>
              <a:rPr lang="en-US" dirty="0" smtClean="0"/>
              <a:t>82% </a:t>
            </a:r>
            <a:r>
              <a:rPr lang="en-US" dirty="0"/>
              <a:t>of blind users reported using a screen reader on their mobile </a:t>
            </a:r>
            <a:r>
              <a:rPr lang="en-US" dirty="0" smtClean="0"/>
              <a:t>device in 2014.</a:t>
            </a:r>
            <a:r>
              <a:rPr lang="en-US" baseline="30000" dirty="0" smtClean="0"/>
              <a:t>1</a:t>
            </a:r>
          </a:p>
          <a:p>
            <a:pPr marL="0" indent="0">
              <a:buNone/>
            </a:pPr>
            <a:endParaRPr lang="en-US" baseline="30000" dirty="0"/>
          </a:p>
          <a:p>
            <a:pPr marL="0" indent="0">
              <a:buNone/>
            </a:pPr>
            <a:endParaRPr lang="en-US" baseline="30000" dirty="0" smtClean="0"/>
          </a:p>
          <a:p>
            <a:pPr marL="0" indent="0">
              <a:buNone/>
            </a:pPr>
            <a:endParaRPr lang="en-US" baseline="30000" dirty="0"/>
          </a:p>
          <a:p>
            <a:pPr marL="0" indent="0">
              <a:buNone/>
            </a:pPr>
            <a:r>
              <a:rPr lang="en-US" sz="2000" baseline="30000" dirty="0" smtClean="0">
                <a:hlinkClick r:id="rId3"/>
              </a:rPr>
              <a:t>1 </a:t>
            </a:r>
            <a:r>
              <a:rPr lang="en-US" sz="2000" dirty="0" smtClean="0">
                <a:hlinkClick r:id="rId3"/>
              </a:rPr>
              <a:t>http</a:t>
            </a:r>
            <a:r>
              <a:rPr lang="en-US" sz="2000" dirty="0">
                <a:hlinkClick r:id="rId3"/>
              </a:rPr>
              <a:t>://webaim.org/projects/screenreadersurvey5/#mobileusage</a:t>
            </a:r>
            <a:endParaRPr lang="en-US" sz="2000" dirty="0" smtClean="0"/>
          </a:p>
          <a:p>
            <a:pPr marL="0" indent="0">
              <a:buNone/>
            </a:pPr>
            <a:endParaRPr lang="en-US" sz="2000" dirty="0" smtClean="0">
              <a:hlinkClick r:id="rId4"/>
            </a:endParaRPr>
          </a:p>
        </p:txBody>
      </p:sp>
    </p:spTree>
    <p:extLst>
      <p:ext uri="{BB962C8B-B14F-4D97-AF65-F5344CB8AC3E}">
        <p14:creationId xmlns:p14="http://schemas.microsoft.com/office/powerpoint/2010/main" val="331237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t gla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236364" cy="6858000"/>
          </a:xfrm>
          <a:prstGeom prst="rect">
            <a:avLst/>
          </a:prstGeom>
        </p:spPr>
      </p:pic>
      <p:sp>
        <p:nvSpPr>
          <p:cNvPr id="5" name="TextBox 4"/>
          <p:cNvSpPr txBox="1"/>
          <p:nvPr/>
        </p:nvSpPr>
        <p:spPr>
          <a:xfrm>
            <a:off x="6362095" y="5898719"/>
            <a:ext cx="2455119" cy="646331"/>
          </a:xfrm>
          <a:prstGeom prst="rect">
            <a:avLst/>
          </a:prstGeom>
          <a:noFill/>
        </p:spPr>
        <p:txBody>
          <a:bodyPr wrap="none" rtlCol="0">
            <a:spAutoFit/>
          </a:bodyPr>
          <a:lstStyle/>
          <a:p>
            <a:r>
              <a:rPr lang="en-US" sz="3600" b="1" dirty="0" smtClean="0">
                <a:solidFill>
                  <a:schemeClr val="bg1"/>
                </a:solidFill>
              </a:rPr>
              <a:t>Find the fail</a:t>
            </a:r>
            <a:endParaRPr lang="en-US" sz="3600" b="1" dirty="0">
              <a:solidFill>
                <a:schemeClr val="bg1"/>
              </a:solidFill>
            </a:endParaRPr>
          </a:p>
        </p:txBody>
      </p:sp>
    </p:spTree>
    <p:extLst>
      <p:ext uri="{BB962C8B-B14F-4D97-AF65-F5344CB8AC3E}">
        <p14:creationId xmlns:p14="http://schemas.microsoft.com/office/powerpoint/2010/main" val="313508220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Buttons on Mobile</a:t>
            </a:r>
            <a:endParaRPr lang="en-US" dirty="0"/>
          </a:p>
        </p:txBody>
      </p:sp>
      <p:sp>
        <p:nvSpPr>
          <p:cNvPr id="4" name="Text Placeholder 2"/>
          <p:cNvSpPr>
            <a:spLocks noGrp="1"/>
          </p:cNvSpPr>
          <p:nvPr>
            <p:ph type="body" sz="quarter" idx="11"/>
          </p:nvPr>
        </p:nvSpPr>
        <p:spPr/>
        <p:txBody>
          <a:bodyPr/>
          <a:lstStyle/>
          <a:p>
            <a:pPr marL="0" indent="0">
              <a:buNone/>
            </a:pPr>
            <a:r>
              <a:rPr lang="en-US" dirty="0"/>
              <a:t>“When some developers design their apps, they don’t label all of their buttons and controls, so the screen reader just says, ‘This is a button,’ but it doesn’t say what the button actually does,” </a:t>
            </a:r>
            <a:r>
              <a:rPr lang="en-US" dirty="0">
                <a:solidFill>
                  <a:schemeClr val="tx1">
                    <a:lumMod val="85000"/>
                    <a:lumOff val="15000"/>
                  </a:schemeClr>
                </a:solidFill>
                <a:hlinkClick r:id="rId3" tooltip="His site."/>
              </a:rPr>
              <a:t>Mr. </a:t>
            </a:r>
            <a:r>
              <a:rPr lang="en-US" dirty="0" smtClean="0">
                <a:solidFill>
                  <a:schemeClr val="tx1">
                    <a:lumMod val="85000"/>
                    <a:lumOff val="15000"/>
                  </a:schemeClr>
                </a:solidFill>
                <a:hlinkClick r:id="rId3" tooltip="His site."/>
              </a:rPr>
              <a:t>Perez</a:t>
            </a:r>
            <a:r>
              <a:rPr lang="en-US" dirty="0" smtClean="0">
                <a:solidFill>
                  <a:schemeClr val="tx1">
                    <a:lumMod val="85000"/>
                    <a:lumOff val="15000"/>
                  </a:schemeClr>
                </a:solidFill>
              </a:rPr>
              <a:t> </a:t>
            </a:r>
            <a:r>
              <a:rPr lang="en-US" dirty="0" smtClean="0"/>
              <a:t>said</a:t>
            </a:r>
            <a:r>
              <a:rPr lang="en-US" dirty="0"/>
              <a:t>. “That’s an area where we need a lot of improvement.” </a:t>
            </a:r>
            <a:endParaRPr lang="en-US" dirty="0" smtClean="0"/>
          </a:p>
          <a:p>
            <a:pPr marL="0" indent="0">
              <a:buNone/>
            </a:pPr>
            <a:endParaRPr lang="en-US" sz="2000" dirty="0">
              <a:hlinkClick r:id="rId4"/>
            </a:endParaRPr>
          </a:p>
          <a:p>
            <a:pPr marL="0" indent="0">
              <a:buNone/>
            </a:pPr>
            <a:r>
              <a:rPr lang="en-US" sz="2000" dirty="0" smtClean="0">
                <a:hlinkClick r:id="rId4"/>
              </a:rPr>
              <a:t>http</a:t>
            </a:r>
            <a:r>
              <a:rPr lang="en-US" sz="2000" dirty="0">
                <a:hlinkClick r:id="rId4"/>
              </a:rPr>
              <a:t>://bits.blogs.nytimes.com/2013/09/29/disruptions-guided-by-touch-screens-blind-turn-to-smartphones-for-sight/?_r=0</a:t>
            </a:r>
            <a:endParaRPr lang="en-US" dirty="0">
              <a:solidFill>
                <a:schemeClr val="tx1"/>
              </a:solidFill>
            </a:endParaRPr>
          </a:p>
        </p:txBody>
      </p:sp>
    </p:spTree>
    <p:extLst>
      <p:ext uri="{BB962C8B-B14F-4D97-AF65-F5344CB8AC3E}">
        <p14:creationId xmlns:p14="http://schemas.microsoft.com/office/powerpoint/2010/main" val="1965831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Close buttons</a:t>
            </a:r>
            <a:endParaRPr lang="en-US" dirty="0"/>
          </a:p>
        </p:txBody>
      </p:sp>
      <p:sp>
        <p:nvSpPr>
          <p:cNvPr id="4" name="Text Placeholder 2"/>
          <p:cNvSpPr>
            <a:spLocks noGrp="1"/>
          </p:cNvSpPr>
          <p:nvPr>
            <p:ph type="body" sz="quarter" idx="11"/>
          </p:nvPr>
        </p:nvSpPr>
        <p:spPr/>
        <p:txBody>
          <a:bodyPr/>
          <a:lstStyle/>
          <a:p>
            <a:pPr marL="0" indent="0">
              <a:buNone/>
            </a:pPr>
            <a:r>
              <a:rPr lang="en-US" dirty="0">
                <a:latin typeface="Courier New"/>
                <a:cs typeface="Courier New"/>
              </a:rPr>
              <a:t>&lt;button </a:t>
            </a:r>
            <a:r>
              <a:rPr lang="en-US" b="1" dirty="0">
                <a:latin typeface="Courier New"/>
                <a:cs typeface="Courier New"/>
              </a:rPr>
              <a:t>aria-label="Close" </a:t>
            </a:r>
            <a:r>
              <a:rPr lang="en-US" dirty="0" err="1">
                <a:latin typeface="Courier New"/>
                <a:cs typeface="Courier New"/>
              </a:rPr>
              <a:t>onclick</a:t>
            </a:r>
            <a:r>
              <a:rPr lang="en-US" dirty="0">
                <a:latin typeface="Courier New"/>
                <a:cs typeface="Courier New"/>
              </a:rPr>
              <a:t>="</a:t>
            </a:r>
            <a:r>
              <a:rPr lang="en-US" dirty="0" err="1">
                <a:latin typeface="Courier New"/>
                <a:cs typeface="Courier New"/>
              </a:rPr>
              <a:t>myDialog.close</a:t>
            </a:r>
            <a:r>
              <a:rPr lang="en-US" dirty="0">
                <a:latin typeface="Courier New"/>
                <a:cs typeface="Courier New"/>
              </a:rPr>
              <a:t>()"&gt;X&lt;/button&gt;</a:t>
            </a:r>
            <a:r>
              <a:rPr lang="en-US" dirty="0"/>
              <a:t> </a:t>
            </a:r>
            <a:endParaRPr lang="en-US" dirty="0" smtClean="0"/>
          </a:p>
          <a:p>
            <a:pPr marL="0" indent="0">
              <a:buNone/>
            </a:pPr>
            <a:endParaRPr lang="en-US" sz="2000" dirty="0">
              <a:hlinkClick r:id="rId3"/>
            </a:endParaRPr>
          </a:p>
        </p:txBody>
      </p:sp>
      <p:pic>
        <p:nvPicPr>
          <p:cNvPr id="2" name="Picture 1"/>
          <p:cNvPicPr>
            <a:picLocks noChangeAspect="1"/>
          </p:cNvPicPr>
          <p:nvPr/>
        </p:nvPicPr>
        <p:blipFill>
          <a:blip r:embed="rId4"/>
          <a:stretch>
            <a:fillRect/>
          </a:stretch>
        </p:blipFill>
        <p:spPr>
          <a:xfrm>
            <a:off x="943902" y="3098798"/>
            <a:ext cx="7150100" cy="3098800"/>
          </a:xfrm>
          <a:prstGeom prst="rect">
            <a:avLst/>
          </a:prstGeom>
        </p:spPr>
      </p:pic>
    </p:spTree>
    <p:extLst>
      <p:ext uri="{BB962C8B-B14F-4D97-AF65-F5344CB8AC3E}">
        <p14:creationId xmlns:p14="http://schemas.microsoft.com/office/powerpoint/2010/main" val="296285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Forms</a:t>
            </a:r>
            <a:endParaRPr lang="en-US" dirty="0"/>
          </a:p>
        </p:txBody>
      </p:sp>
    </p:spTree>
    <p:extLst>
      <p:ext uri="{BB962C8B-B14F-4D97-AF65-F5344CB8AC3E}">
        <p14:creationId xmlns:p14="http://schemas.microsoft.com/office/powerpoint/2010/main" val="1145335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382"/>
            <a:ext cx="8229600" cy="6519332"/>
          </a:xfrm>
        </p:spPr>
        <p:txBody>
          <a:bodyPr>
            <a:noAutofit/>
          </a:bodyPr>
          <a:lstStyle/>
          <a:p>
            <a:pPr marL="0" indent="0">
              <a:buNone/>
            </a:pPr>
            <a:endParaRPr lang="en-US" sz="1900" dirty="0" smtClean="0">
              <a:latin typeface="Courier New"/>
              <a:cs typeface="Courier New"/>
            </a:endParaRPr>
          </a:p>
          <a:p>
            <a:pPr marL="0" indent="0">
              <a:buNone/>
            </a:pPr>
            <a:r>
              <a:rPr lang="en-US" sz="2800" dirty="0" smtClean="0">
                <a:cs typeface="Courier New"/>
              </a:rPr>
              <a:t>Correct:</a:t>
            </a:r>
            <a:endParaRPr lang="en-US" sz="2800" dirty="0">
              <a:cs typeface="Courier New"/>
            </a:endParaRPr>
          </a:p>
          <a:p>
            <a:pPr marL="0" indent="0">
              <a:buNone/>
            </a:pPr>
            <a:r>
              <a:rPr lang="en-US" sz="1900" dirty="0" smtClean="0">
                <a:latin typeface="Courier New"/>
                <a:cs typeface="Courier New"/>
              </a:rPr>
              <a:t>&lt;</a:t>
            </a:r>
            <a:r>
              <a:rPr lang="en-US" sz="1900" dirty="0">
                <a:latin typeface="Courier New"/>
                <a:cs typeface="Courier New"/>
              </a:rPr>
              <a:t>label&gt;First Name:&lt;input type="text" /&gt;&lt;/label&gt;	</a:t>
            </a:r>
            <a:endParaRPr lang="en-US" sz="1900" dirty="0" smtClean="0">
              <a:latin typeface="Courier New"/>
              <a:cs typeface="Courier New"/>
            </a:endParaRPr>
          </a:p>
          <a:p>
            <a:pPr marL="0" indent="0">
              <a:buNone/>
            </a:pPr>
            <a:r>
              <a:rPr lang="en-US" sz="1900" dirty="0" smtClean="0">
                <a:cs typeface="Courier New"/>
              </a:rPr>
              <a:t>Or</a:t>
            </a:r>
          </a:p>
          <a:p>
            <a:pPr marL="0" indent="0">
              <a:buNone/>
            </a:pPr>
            <a:r>
              <a:rPr lang="en-US" sz="1900" dirty="0">
                <a:latin typeface="Courier New"/>
                <a:cs typeface="Courier New"/>
              </a:rPr>
              <a:t>&lt;label for="</a:t>
            </a:r>
            <a:r>
              <a:rPr lang="en-US" sz="1900" dirty="0" err="1">
                <a:latin typeface="Courier New"/>
                <a:cs typeface="Courier New"/>
              </a:rPr>
              <a:t>firstname</a:t>
            </a:r>
            <a:r>
              <a:rPr lang="en-US" sz="1900" dirty="0">
                <a:latin typeface="Courier New"/>
                <a:cs typeface="Courier New"/>
              </a:rPr>
              <a:t>"&gt;First Name&lt;/label&gt;&lt;input id="</a:t>
            </a:r>
            <a:r>
              <a:rPr lang="en-US" sz="1900" dirty="0" err="1">
                <a:latin typeface="Courier New"/>
                <a:cs typeface="Courier New"/>
              </a:rPr>
              <a:t>firstname</a:t>
            </a:r>
            <a:r>
              <a:rPr lang="en-US" sz="1900" dirty="0">
                <a:latin typeface="Courier New"/>
                <a:cs typeface="Courier New"/>
              </a:rPr>
              <a:t>" type="text" /</a:t>
            </a:r>
            <a:r>
              <a:rPr lang="en-US" sz="1900" dirty="0" smtClean="0">
                <a:latin typeface="Courier New"/>
                <a:cs typeface="Courier New"/>
              </a:rPr>
              <a:t>&gt;</a:t>
            </a:r>
          </a:p>
          <a:p>
            <a:pPr marL="0" indent="0">
              <a:buNone/>
            </a:pPr>
            <a:endParaRPr lang="en-US" sz="1900" dirty="0">
              <a:latin typeface="Courier New"/>
              <a:cs typeface="Courier New"/>
            </a:endParaRPr>
          </a:p>
          <a:p>
            <a:pPr marL="0" indent="0">
              <a:buNone/>
            </a:pPr>
            <a:r>
              <a:rPr lang="en-US" sz="2800" dirty="0" smtClean="0">
                <a:cs typeface="Courier New"/>
              </a:rPr>
              <a:t>Incorrect</a:t>
            </a:r>
            <a:endParaRPr lang="en-US" sz="2800" dirty="0">
              <a:cs typeface="Courier New"/>
            </a:endParaRPr>
          </a:p>
          <a:p>
            <a:pPr marL="0" indent="0">
              <a:buNone/>
            </a:pPr>
            <a:r>
              <a:rPr lang="en-US" sz="1900" dirty="0">
                <a:latin typeface="Courier New"/>
                <a:cs typeface="Courier New"/>
              </a:rPr>
              <a:t>&lt;span&gt;First Name: &lt;input type="text" placeholder="First Name" /&gt;&lt;/span</a:t>
            </a:r>
            <a:r>
              <a:rPr lang="en-US" sz="1900" dirty="0" smtClean="0">
                <a:latin typeface="Courier New"/>
                <a:cs typeface="Courier New"/>
              </a:rPr>
              <a:t>&gt;</a:t>
            </a:r>
          </a:p>
          <a:p>
            <a:pPr marL="0" indent="0">
              <a:buNone/>
            </a:pPr>
            <a:endParaRPr lang="en-US" sz="1900" dirty="0">
              <a:latin typeface="Courier New"/>
              <a:cs typeface="Courier New"/>
            </a:endParaRPr>
          </a:p>
          <a:p>
            <a:pPr marL="0" indent="0">
              <a:buNone/>
            </a:pPr>
            <a:r>
              <a:rPr lang="en-US" sz="2800" dirty="0" smtClean="0">
                <a:cs typeface="Courier New"/>
              </a:rPr>
              <a:t>Other form tags:</a:t>
            </a:r>
          </a:p>
          <a:p>
            <a:r>
              <a:rPr lang="en-US" sz="2800" dirty="0" smtClean="0">
                <a:cs typeface="Courier New"/>
              </a:rPr>
              <a:t>&lt;form&gt;</a:t>
            </a:r>
          </a:p>
          <a:p>
            <a:r>
              <a:rPr lang="en-US" sz="2800" dirty="0" smtClean="0">
                <a:cs typeface="Courier New"/>
              </a:rPr>
              <a:t>&lt;</a:t>
            </a:r>
            <a:r>
              <a:rPr lang="en-US" sz="2800" dirty="0" err="1" smtClean="0">
                <a:cs typeface="Courier New"/>
              </a:rPr>
              <a:t>fieldset</a:t>
            </a:r>
            <a:r>
              <a:rPr lang="en-US" sz="2800" dirty="0" smtClean="0">
                <a:cs typeface="Courier New"/>
              </a:rPr>
              <a:t>&gt;</a:t>
            </a:r>
          </a:p>
          <a:p>
            <a:r>
              <a:rPr lang="en-US" sz="2800" dirty="0" smtClean="0">
                <a:cs typeface="Courier New"/>
              </a:rPr>
              <a:t>&lt;legend&gt;</a:t>
            </a:r>
            <a:endParaRPr lang="en-US" sz="2800" dirty="0">
              <a:cs typeface="Courier New"/>
            </a:endParaRPr>
          </a:p>
        </p:txBody>
      </p:sp>
    </p:spTree>
    <p:extLst>
      <p:ext uri="{BB962C8B-B14F-4D97-AF65-F5344CB8AC3E}">
        <p14:creationId xmlns:p14="http://schemas.microsoft.com/office/powerpoint/2010/main" val="116091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Go to this page: </a:t>
            </a:r>
            <a:br>
              <a:rPr lang="en-US" dirty="0" smtClean="0"/>
            </a:br>
            <a:r>
              <a:rPr lang="en-US" dirty="0" smtClean="0">
                <a:hlinkClick r:id="rId2"/>
              </a:rPr>
              <a:t>https</a:t>
            </a:r>
            <a:r>
              <a:rPr lang="en-US" dirty="0">
                <a:hlinkClick r:id="rId2"/>
              </a:rPr>
              <a:t>://github.com/pixelgrapher/</a:t>
            </a:r>
            <a:r>
              <a:rPr lang="en-US" dirty="0" smtClean="0">
                <a:hlinkClick r:id="rId2"/>
              </a:rPr>
              <a:t>accessibility</a:t>
            </a:r>
            <a:endParaRPr lang="en-US" dirty="0" smtClean="0"/>
          </a:p>
          <a:p>
            <a:r>
              <a:rPr lang="en-US" dirty="0" smtClean="0"/>
              <a:t>Click the “Clone Or download” button</a:t>
            </a:r>
          </a:p>
          <a:p>
            <a:r>
              <a:rPr lang="en-US" dirty="0" smtClean="0"/>
              <a:t>Download the zip file</a:t>
            </a:r>
          </a:p>
          <a:p>
            <a:r>
              <a:rPr lang="en-US" dirty="0" smtClean="0"/>
              <a:t>Open the zip file</a:t>
            </a:r>
          </a:p>
          <a:p>
            <a:pPr marL="0" indent="0">
              <a:buNone/>
            </a:pPr>
            <a:endParaRPr lang="en-US" dirty="0" smtClean="0"/>
          </a:p>
        </p:txBody>
      </p:sp>
      <p:pic>
        <p:nvPicPr>
          <p:cNvPr id="4" name="Picture 3"/>
          <p:cNvPicPr>
            <a:picLocks noChangeAspect="1"/>
          </p:cNvPicPr>
          <p:nvPr/>
        </p:nvPicPr>
        <p:blipFill>
          <a:blip r:embed="rId3"/>
          <a:stretch>
            <a:fillRect/>
          </a:stretch>
        </p:blipFill>
        <p:spPr>
          <a:xfrm>
            <a:off x="5410199" y="3462867"/>
            <a:ext cx="3086100" cy="1460500"/>
          </a:xfrm>
          <a:prstGeom prst="rect">
            <a:avLst/>
          </a:prstGeom>
        </p:spPr>
      </p:pic>
    </p:spTree>
    <p:extLst>
      <p:ext uri="{BB962C8B-B14F-4D97-AF65-F5344CB8AC3E}">
        <p14:creationId xmlns:p14="http://schemas.microsoft.com/office/powerpoint/2010/main" val="3155440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HTML files on </a:t>
            </a:r>
            <a:r>
              <a:rPr lang="en-US" dirty="0" err="1" smtClean="0"/>
              <a:t>Github</a:t>
            </a:r>
            <a:endParaRPr lang="en-US" dirty="0"/>
          </a:p>
        </p:txBody>
      </p:sp>
      <p:sp>
        <p:nvSpPr>
          <p:cNvPr id="3" name="Content Placeholder 2"/>
          <p:cNvSpPr>
            <a:spLocks noGrp="1"/>
          </p:cNvSpPr>
          <p:nvPr>
            <p:ph type="body" sz="quarter" idx="11"/>
          </p:nvPr>
        </p:nvSpPr>
        <p:spPr/>
        <p:txBody>
          <a:bodyPr/>
          <a:lstStyle/>
          <a:p>
            <a:r>
              <a:rPr lang="en-US" dirty="0" smtClean="0"/>
              <a:t>Open the file: </a:t>
            </a:r>
            <a:r>
              <a:rPr lang="en-US" b="1" dirty="0" err="1" smtClean="0"/>
              <a:t>forms</a:t>
            </a:r>
            <a:r>
              <a:rPr lang="en-US" dirty="0" err="1" smtClean="0"/>
              <a:t>.html</a:t>
            </a:r>
            <a:endParaRPr lang="en-US" dirty="0"/>
          </a:p>
          <a:p>
            <a:r>
              <a:rPr lang="en-US" dirty="0"/>
              <a:t>Copy the code and paste it into your text editor (Sublime Text, Dreamweaver code view, </a:t>
            </a:r>
            <a:r>
              <a:rPr lang="en-US" dirty="0" err="1"/>
              <a:t>etc</a:t>
            </a:r>
            <a:r>
              <a:rPr lang="en-US" dirty="0"/>
              <a:t>)</a:t>
            </a:r>
          </a:p>
          <a:p>
            <a:r>
              <a:rPr lang="en-US" dirty="0"/>
              <a:t>Edit the code and view in browser.</a:t>
            </a:r>
          </a:p>
          <a:p>
            <a:pPr marL="0" indent="0">
              <a:buNone/>
            </a:pPr>
            <a:endParaRPr lang="en-US" dirty="0" smtClean="0"/>
          </a:p>
        </p:txBody>
      </p:sp>
    </p:spTree>
    <p:extLst>
      <p:ext uri="{BB962C8B-B14F-4D97-AF65-F5344CB8AC3E}">
        <p14:creationId xmlns:p14="http://schemas.microsoft.com/office/powerpoint/2010/main" val="19078934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Modals (pop ups)</a:t>
            </a:r>
            <a:endParaRPr lang="en-US" dirty="0"/>
          </a:p>
        </p:txBody>
      </p:sp>
    </p:spTree>
    <p:extLst>
      <p:ext uri="{BB962C8B-B14F-4D97-AF65-F5344CB8AC3E}">
        <p14:creationId xmlns:p14="http://schemas.microsoft.com/office/powerpoint/2010/main" val="130302855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Modals need focus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If your website has a modal window that pops up and covers the website content, can that modal be operated with a mouse? </a:t>
            </a:r>
          </a:p>
          <a:p>
            <a:pPr lvl="1"/>
            <a:r>
              <a:rPr lang="en-US" dirty="0" smtClean="0"/>
              <a:t>Can you close the modal without using your mouse?</a:t>
            </a:r>
          </a:p>
          <a:p>
            <a:pPr lvl="1"/>
            <a:r>
              <a:rPr lang="en-US" dirty="0" smtClean="0"/>
              <a:t>Can you get to any CTAs or inputs on it without a mouse?</a:t>
            </a:r>
          </a:p>
          <a:p>
            <a:r>
              <a:rPr lang="en-US" dirty="0" smtClean="0"/>
              <a:t>Modals </a:t>
            </a:r>
            <a:r>
              <a:rPr lang="en-US" dirty="0"/>
              <a:t>don’t always get “focus” when they load. </a:t>
            </a:r>
            <a:endParaRPr lang="en-US" dirty="0" smtClean="0"/>
          </a:p>
          <a:p>
            <a:r>
              <a:rPr lang="en-US" dirty="0" smtClean="0"/>
              <a:t>Example: Go </a:t>
            </a:r>
            <a:r>
              <a:rPr lang="en-US" dirty="0"/>
              <a:t>to: </a:t>
            </a:r>
            <a:r>
              <a:rPr lang="en-US" dirty="0" smtClean="0">
                <a:hlinkClick r:id="rId2"/>
              </a:rPr>
              <a:t>https</a:t>
            </a:r>
            <a:r>
              <a:rPr lang="en-US" dirty="0">
                <a:hlinkClick r:id="rId2"/>
              </a:rPr>
              <a:t>://</a:t>
            </a:r>
            <a:r>
              <a:rPr lang="en-US" dirty="0" smtClean="0">
                <a:hlinkClick r:id="rId2"/>
              </a:rPr>
              <a:t>www.webpagefx.com/seo-agency.html</a:t>
            </a:r>
            <a:r>
              <a:rPr lang="en-US" dirty="0" smtClean="0"/>
              <a:t>. Wait for the modal. Try to sign up for the free </a:t>
            </a:r>
            <a:r>
              <a:rPr lang="en-US" dirty="0" err="1" smtClean="0"/>
              <a:t>Ebook</a:t>
            </a:r>
            <a:r>
              <a:rPr lang="en-US" dirty="0" smtClean="0"/>
              <a:t> without using your mouse. </a:t>
            </a:r>
            <a:endParaRPr lang="en-US" dirty="0"/>
          </a:p>
          <a:p>
            <a:endParaRPr lang="en-US" dirty="0"/>
          </a:p>
        </p:txBody>
      </p:sp>
    </p:spTree>
    <p:extLst>
      <p:ext uri="{BB962C8B-B14F-4D97-AF65-F5344CB8AC3E}">
        <p14:creationId xmlns:p14="http://schemas.microsoft.com/office/powerpoint/2010/main" val="16815660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Try to close this modal </a:t>
            </a:r>
            <a:br>
              <a:rPr lang="en-US" dirty="0" smtClean="0"/>
            </a:br>
            <a:r>
              <a:rPr lang="en-US" b="1" dirty="0" smtClean="0"/>
              <a:t>without</a:t>
            </a:r>
            <a:r>
              <a:rPr lang="en-US" dirty="0" smtClean="0"/>
              <a:t> using your mouse </a:t>
            </a:r>
            <a:endParaRPr lang="en-US" dirty="0"/>
          </a:p>
        </p:txBody>
      </p:sp>
      <p:sp>
        <p:nvSpPr>
          <p:cNvPr id="3" name="Content Placeholder 2"/>
          <p:cNvSpPr>
            <a:spLocks noGrp="1"/>
          </p:cNvSpPr>
          <p:nvPr>
            <p:ph type="body" sz="quarter" idx="11"/>
          </p:nvPr>
        </p:nvSpPr>
        <p:spPr/>
        <p:txBody>
          <a:bodyPr/>
          <a:lstStyle/>
          <a:p>
            <a:r>
              <a:rPr lang="en-US" dirty="0">
                <a:hlinkClick r:id="rId2"/>
              </a:rPr>
              <a:t>https://</a:t>
            </a:r>
            <a:r>
              <a:rPr lang="en-US" dirty="0" smtClean="0">
                <a:hlinkClick r:id="rId2"/>
              </a:rPr>
              <a:t>www.webpagefx.com/seo-agency.html</a:t>
            </a:r>
            <a:r>
              <a:rPr lang="en-US" dirty="0" smtClean="0"/>
              <a:t/>
            </a:r>
            <a:br>
              <a:rPr lang="en-US" dirty="0" smtClean="0"/>
            </a:br>
            <a:endParaRPr lang="en-US" dirty="0" smtClean="0"/>
          </a:p>
          <a:p>
            <a:r>
              <a:rPr lang="en-US" dirty="0" smtClean="0"/>
              <a:t>Can you close the modal using only your keyboard?</a:t>
            </a:r>
          </a:p>
          <a:p>
            <a:pPr lvl="1"/>
            <a:r>
              <a:rPr lang="en-US" dirty="0" smtClean="0"/>
              <a:t>Without navigating off of this page?</a:t>
            </a:r>
            <a:br>
              <a:rPr lang="en-US" dirty="0" smtClean="0"/>
            </a:br>
            <a:endParaRPr lang="en-US" dirty="0" smtClean="0"/>
          </a:p>
          <a:p>
            <a:r>
              <a:rPr lang="en-US" dirty="0" smtClean="0"/>
              <a:t>How can we fix this?</a:t>
            </a:r>
            <a:endParaRPr lang="en-US" dirty="0"/>
          </a:p>
        </p:txBody>
      </p:sp>
    </p:spTree>
    <p:extLst>
      <p:ext uri="{BB962C8B-B14F-4D97-AF65-F5344CB8AC3E}">
        <p14:creationId xmlns:p14="http://schemas.microsoft.com/office/powerpoint/2010/main" val="19760942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Coding Accessible Modals</a:t>
            </a:r>
            <a:endParaRPr lang="en-US" dirty="0"/>
          </a:p>
        </p:txBody>
      </p:sp>
      <p:sp>
        <p:nvSpPr>
          <p:cNvPr id="3" name="Content Placeholder 2"/>
          <p:cNvSpPr>
            <a:spLocks noGrp="1"/>
          </p:cNvSpPr>
          <p:nvPr>
            <p:ph type="body" sz="quarter" idx="11"/>
          </p:nvPr>
        </p:nvSpPr>
        <p:spPr/>
        <p:txBody>
          <a:bodyPr/>
          <a:lstStyle/>
          <a:p>
            <a:r>
              <a:rPr lang="en-US" dirty="0">
                <a:hlinkClick r:id="rId2"/>
              </a:rPr>
              <a:t>https://www.w3.org/WAI/GL/wiki/Using_ARIA_role%</a:t>
            </a:r>
            <a:r>
              <a:rPr lang="en-US" dirty="0" smtClean="0">
                <a:hlinkClick r:id="rId2"/>
              </a:rPr>
              <a:t>3Ddialog_to_implement_a_modal_dialog_box</a:t>
            </a:r>
            <a:r>
              <a:rPr lang="en-US" dirty="0" smtClean="0"/>
              <a:t> </a:t>
            </a:r>
            <a:endParaRPr lang="en-US" dirty="0"/>
          </a:p>
        </p:txBody>
      </p:sp>
    </p:spTree>
    <p:extLst>
      <p:ext uri="{BB962C8B-B14F-4D97-AF65-F5344CB8AC3E}">
        <p14:creationId xmlns:p14="http://schemas.microsoft.com/office/powerpoint/2010/main" val="935445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oor opens on ra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7" y="0"/>
            <a:ext cx="9843247" cy="6858000"/>
          </a:xfrm>
          <a:prstGeom prst="rect">
            <a:avLst/>
          </a:prstGeom>
        </p:spPr>
      </p:pic>
      <p:sp>
        <p:nvSpPr>
          <p:cNvPr id="5" name="TextBox 4"/>
          <p:cNvSpPr txBox="1"/>
          <p:nvPr/>
        </p:nvSpPr>
        <p:spPr>
          <a:xfrm>
            <a:off x="5157217" y="5773078"/>
            <a:ext cx="4194048" cy="923330"/>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dirty="0" smtClean="0">
                <a:solidFill>
                  <a:schemeClr val="bg1"/>
                </a:solidFill>
              </a:rPr>
              <a:t>Find the fail</a:t>
            </a:r>
            <a:endParaRPr lang="en-US" sz="5400" dirty="0">
              <a:solidFill>
                <a:schemeClr val="bg1"/>
              </a:solidFill>
            </a:endParaRPr>
          </a:p>
        </p:txBody>
      </p:sp>
    </p:spTree>
    <p:extLst>
      <p:ext uri="{BB962C8B-B14F-4D97-AF65-F5344CB8AC3E}">
        <p14:creationId xmlns:p14="http://schemas.microsoft.com/office/powerpoint/2010/main" val="146321811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fontScale="70000" lnSpcReduction="20000"/>
          </a:bodyPr>
          <a:lstStyle/>
          <a:p>
            <a:r>
              <a:rPr lang="en-US" dirty="0" smtClean="0"/>
              <a:t>Use descriptive text in your links. </a:t>
            </a:r>
          </a:p>
          <a:p>
            <a:endParaRPr lang="en-US" dirty="0"/>
          </a:p>
          <a:p>
            <a:r>
              <a:rPr lang="en-US" dirty="0" smtClean="0"/>
              <a:t>Avoid “read more” or “click here.”</a:t>
            </a:r>
            <a:endParaRPr lang="en-US" dirty="0"/>
          </a:p>
        </p:txBody>
      </p:sp>
    </p:spTree>
    <p:extLst>
      <p:ext uri="{BB962C8B-B14F-4D97-AF65-F5344CB8AC3E}">
        <p14:creationId xmlns:p14="http://schemas.microsoft.com/office/powerpoint/2010/main" val="4115518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220" y="798637"/>
            <a:ext cx="8281279" cy="361293"/>
          </a:xfrm>
        </p:spPr>
        <p:txBody>
          <a:bodyPr>
            <a:normAutofit fontScale="90000"/>
          </a:bodyPr>
          <a:lstStyle/>
          <a:p>
            <a:r>
              <a:rPr lang="en-US" dirty="0" smtClean="0"/>
              <a:t>Here’s why </a:t>
            </a:r>
            <a:r>
              <a:rPr lang="en-US" b="1" i="1" dirty="0" smtClean="0"/>
              <a:t>click here</a:t>
            </a:r>
            <a:r>
              <a:rPr lang="en-US" dirty="0" smtClean="0"/>
              <a:t> and </a:t>
            </a:r>
            <a:r>
              <a:rPr lang="en-US" b="1" i="1" dirty="0" smtClean="0"/>
              <a:t>read more</a:t>
            </a:r>
            <a:r>
              <a:rPr lang="en-US" dirty="0" smtClean="0"/>
              <a:t>, make </a:t>
            </a:r>
            <a:r>
              <a:rPr lang="en-US" b="1" dirty="0" smtClean="0"/>
              <a:t>terrible</a:t>
            </a:r>
            <a:r>
              <a:rPr lang="en-US" dirty="0" smtClean="0"/>
              <a:t> link text:</a:t>
            </a:r>
            <a:endParaRPr lang="en-US" dirty="0"/>
          </a:p>
        </p:txBody>
      </p:sp>
      <p:pic>
        <p:nvPicPr>
          <p:cNvPr id="4" name="Picture 3"/>
          <p:cNvPicPr>
            <a:picLocks noChangeAspect="1"/>
          </p:cNvPicPr>
          <p:nvPr/>
        </p:nvPicPr>
        <p:blipFill>
          <a:blip r:embed="rId2"/>
          <a:stretch>
            <a:fillRect/>
          </a:stretch>
        </p:blipFill>
        <p:spPr>
          <a:xfrm>
            <a:off x="2184400" y="1677416"/>
            <a:ext cx="5384800" cy="4064000"/>
          </a:xfrm>
          <a:prstGeom prst="rect">
            <a:avLst/>
          </a:prstGeom>
        </p:spPr>
      </p:pic>
      <p:sp>
        <p:nvSpPr>
          <p:cNvPr id="3" name="TextBox 2"/>
          <p:cNvSpPr txBox="1"/>
          <p:nvPr/>
        </p:nvSpPr>
        <p:spPr>
          <a:xfrm>
            <a:off x="1036320" y="6254496"/>
            <a:ext cx="7369518" cy="276999"/>
          </a:xfrm>
          <a:prstGeom prst="rect">
            <a:avLst/>
          </a:prstGeom>
          <a:noFill/>
        </p:spPr>
        <p:txBody>
          <a:bodyPr wrap="none" rtlCol="0">
            <a:spAutoFit/>
          </a:bodyPr>
          <a:lstStyle/>
          <a:p>
            <a:r>
              <a:rPr lang="en-US" sz="1200" dirty="0"/>
              <a:t>http://</a:t>
            </a:r>
            <a:r>
              <a:rPr lang="en-US" sz="1200" dirty="0" err="1"/>
              <a:t>www.vetstreamwebpartner.co.uk</a:t>
            </a:r>
            <a:r>
              <a:rPr lang="en-US" sz="1200" dirty="0"/>
              <a:t>/hints-tips/website-advice/avoiding-the-pitfalls-of-click-here-link-</a:t>
            </a:r>
            <a:r>
              <a:rPr lang="en-US" sz="1200" dirty="0" err="1"/>
              <a:t>text.shtml</a:t>
            </a:r>
            <a:endParaRPr lang="en-US" sz="1200" dirty="0"/>
          </a:p>
        </p:txBody>
      </p:sp>
    </p:spTree>
    <p:extLst>
      <p:ext uri="{BB962C8B-B14F-4D97-AF65-F5344CB8AC3E}">
        <p14:creationId xmlns:p14="http://schemas.microsoft.com/office/powerpoint/2010/main" val="1748646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Color Contrast</a:t>
            </a:r>
            <a:endParaRPr lang="en-US" dirty="0"/>
          </a:p>
        </p:txBody>
      </p:sp>
    </p:spTree>
    <p:extLst>
      <p:ext uri="{BB962C8B-B14F-4D97-AF65-F5344CB8AC3E}">
        <p14:creationId xmlns:p14="http://schemas.microsoft.com/office/powerpoint/2010/main" val="1846818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lderly-woman--text-color-contra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600"/>
            <a:ext cx="9144000" cy="6096000"/>
          </a:xfrm>
          <a:prstGeom prst="rect">
            <a:avLst/>
          </a:prstGeom>
        </p:spPr>
      </p:pic>
    </p:spTree>
    <p:extLst>
      <p:ext uri="{BB962C8B-B14F-4D97-AF65-F5344CB8AC3E}">
        <p14:creationId xmlns:p14="http://schemas.microsoft.com/office/powerpoint/2010/main" val="14136000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Contrast for Text</a:t>
            </a:r>
            <a:endParaRPr lang="en-US" dirty="0"/>
          </a:p>
        </p:txBody>
      </p:sp>
      <p:pic>
        <p:nvPicPr>
          <p:cNvPr id="5" name="Picture 4" descr="text-pass-f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765300"/>
            <a:ext cx="6718300" cy="3873500"/>
          </a:xfrm>
          <a:prstGeom prst="rect">
            <a:avLst/>
          </a:prstGeom>
        </p:spPr>
      </p:pic>
    </p:spTree>
    <p:extLst>
      <p:ext uri="{BB962C8B-B14F-4D97-AF65-F5344CB8AC3E}">
        <p14:creationId xmlns:p14="http://schemas.microsoft.com/office/powerpoint/2010/main" val="649461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Contrast for Text</a:t>
            </a:r>
            <a:endParaRPr lang="en-US" dirty="0"/>
          </a:p>
        </p:txBody>
      </p:sp>
      <p:pic>
        <p:nvPicPr>
          <p:cNvPr id="7" name="Picture 6" descr="which buttons pass the color contra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63500"/>
            <a:ext cx="9080500" cy="6731000"/>
          </a:xfrm>
          <a:prstGeom prst="rect">
            <a:avLst/>
          </a:prstGeom>
        </p:spPr>
      </p:pic>
    </p:spTree>
    <p:extLst>
      <p:ext uri="{BB962C8B-B14F-4D97-AF65-F5344CB8AC3E}">
        <p14:creationId xmlns:p14="http://schemas.microsoft.com/office/powerpoint/2010/main" val="1798326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Contrast for Text</a:t>
            </a:r>
            <a:endParaRPr lang="en-US" dirty="0"/>
          </a:p>
        </p:txBody>
      </p:sp>
      <p:pic>
        <p:nvPicPr>
          <p:cNvPr id="4" name="Picture 3" descr="this button pass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63500"/>
            <a:ext cx="9080500" cy="6731000"/>
          </a:xfrm>
          <a:prstGeom prst="rect">
            <a:avLst/>
          </a:prstGeom>
        </p:spPr>
      </p:pic>
    </p:spTree>
    <p:extLst>
      <p:ext uri="{BB962C8B-B14F-4D97-AF65-F5344CB8AC3E}">
        <p14:creationId xmlns:p14="http://schemas.microsoft.com/office/powerpoint/2010/main" val="853761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Contrast For Text</a:t>
            </a:r>
            <a:endParaRPr lang="en-US" dirty="0"/>
          </a:p>
        </p:txBody>
      </p:sp>
      <p:sp>
        <p:nvSpPr>
          <p:cNvPr id="3" name="Content Placeholder 2"/>
          <p:cNvSpPr>
            <a:spLocks noGrp="1"/>
          </p:cNvSpPr>
          <p:nvPr>
            <p:ph type="body" sz="quarter" idx="11"/>
          </p:nvPr>
        </p:nvSpPr>
        <p:spPr/>
        <p:txBody>
          <a:bodyPr>
            <a:normAutofit/>
          </a:bodyPr>
          <a:lstStyle/>
          <a:p>
            <a:r>
              <a:rPr lang="en-US" dirty="0">
                <a:solidFill>
                  <a:srgbClr val="404040"/>
                </a:solidFill>
              </a:rPr>
              <a:t>Text color must have sufficient contrast compared to it’s background.  </a:t>
            </a:r>
            <a:br>
              <a:rPr lang="en-US" dirty="0">
                <a:solidFill>
                  <a:srgbClr val="404040"/>
                </a:solidFill>
              </a:rPr>
            </a:br>
            <a:endParaRPr lang="en-US" dirty="0">
              <a:solidFill>
                <a:srgbClr val="404040"/>
              </a:solidFill>
            </a:endParaRPr>
          </a:p>
          <a:p>
            <a:r>
              <a:rPr lang="en-US" dirty="0">
                <a:solidFill>
                  <a:srgbClr val="404040"/>
                </a:solidFill>
              </a:rPr>
              <a:t>Text requires a contrast ratio of 4</a:t>
            </a:r>
            <a:r>
              <a:rPr lang="en-US" dirty="0">
                <a:solidFill>
                  <a:schemeClr val="tx1">
                    <a:lumMod val="65000"/>
                    <a:lumOff val="35000"/>
                  </a:schemeClr>
                </a:solidFill>
              </a:rPr>
              <a:t>.</a:t>
            </a:r>
            <a:r>
              <a:rPr lang="en-US" dirty="0">
                <a:solidFill>
                  <a:srgbClr val="404040"/>
                </a:solidFill>
              </a:rPr>
              <a:t>5:1 for normal text (&lt;18px) and 3:1 for large text (&gt;24px).  </a:t>
            </a:r>
            <a:br>
              <a:rPr lang="en-US" dirty="0">
                <a:solidFill>
                  <a:srgbClr val="404040"/>
                </a:solidFill>
              </a:rPr>
            </a:br>
            <a:r>
              <a:rPr lang="en-US" dirty="0">
                <a:solidFill>
                  <a:srgbClr val="404040"/>
                </a:solidFill>
              </a:rPr>
              <a:t> </a:t>
            </a:r>
          </a:p>
          <a:p>
            <a:r>
              <a:rPr lang="en-US" dirty="0">
                <a:solidFill>
                  <a:srgbClr val="404040"/>
                </a:solidFill>
              </a:rPr>
              <a:t>You can check the color contrast of text to its background by entering the color codes in a contrast checker such as the one at: </a:t>
            </a:r>
          </a:p>
          <a:p>
            <a:pPr lvl="1"/>
            <a:r>
              <a:rPr lang="en-US" dirty="0">
                <a:solidFill>
                  <a:srgbClr val="404040"/>
                </a:solidFill>
                <a:hlinkClick r:id="rId2"/>
              </a:rPr>
              <a:t>http://webaim.org/resources/contrastchecker/</a:t>
            </a:r>
            <a:r>
              <a:rPr lang="en-US" dirty="0">
                <a:solidFill>
                  <a:srgbClr val="404040"/>
                </a:solidFill>
              </a:rPr>
              <a:t> </a:t>
            </a:r>
          </a:p>
        </p:txBody>
      </p:sp>
    </p:spTree>
    <p:extLst>
      <p:ext uri="{BB962C8B-B14F-4D97-AF65-F5344CB8AC3E}">
        <p14:creationId xmlns:p14="http://schemas.microsoft.com/office/powerpoint/2010/main" val="131940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Contrast For Text</a:t>
            </a:r>
            <a:endParaRPr lang="en-US" dirty="0"/>
          </a:p>
        </p:txBody>
      </p:sp>
      <p:sp>
        <p:nvSpPr>
          <p:cNvPr id="3" name="Text Placeholder 2"/>
          <p:cNvSpPr>
            <a:spLocks noGrp="1"/>
          </p:cNvSpPr>
          <p:nvPr>
            <p:ph type="body" sz="quarter" idx="11"/>
          </p:nvPr>
        </p:nvSpPr>
        <p:spPr/>
        <p:txBody>
          <a:bodyPr/>
          <a:lstStyle/>
          <a:p>
            <a:endParaRPr lang="en-US"/>
          </a:p>
        </p:txBody>
      </p:sp>
      <p:pic>
        <p:nvPicPr>
          <p:cNvPr id="5" name="Picture 4"/>
          <p:cNvPicPr>
            <a:picLocks noChangeAspect="1"/>
          </p:cNvPicPr>
          <p:nvPr/>
        </p:nvPicPr>
        <p:blipFill>
          <a:blip r:embed="rId2"/>
          <a:stretch>
            <a:fillRect/>
          </a:stretch>
        </p:blipFill>
        <p:spPr>
          <a:xfrm>
            <a:off x="977900" y="1582669"/>
            <a:ext cx="6688569" cy="5092700"/>
          </a:xfrm>
          <a:prstGeom prst="rect">
            <a:avLst/>
          </a:prstGeom>
        </p:spPr>
      </p:pic>
    </p:spTree>
    <p:extLst>
      <p:ext uri="{BB962C8B-B14F-4D97-AF65-F5344CB8AC3E}">
        <p14:creationId xmlns:p14="http://schemas.microsoft.com/office/powerpoint/2010/main" val="4268960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Scheme Tool</a:t>
            </a:r>
            <a:endParaRPr lang="en-US" dirty="0"/>
          </a:p>
        </p:txBody>
      </p:sp>
      <p:sp>
        <p:nvSpPr>
          <p:cNvPr id="3" name="Content Placeholder 2"/>
          <p:cNvSpPr>
            <a:spLocks noGrp="1"/>
          </p:cNvSpPr>
          <p:nvPr>
            <p:ph type="body" sz="quarter" idx="11"/>
          </p:nvPr>
        </p:nvSpPr>
        <p:spPr>
          <a:xfrm>
            <a:off x="228625" y="1809048"/>
            <a:ext cx="2336775" cy="4578701"/>
          </a:xfrm>
        </p:spPr>
        <p:txBody>
          <a:bodyPr>
            <a:normAutofit/>
          </a:bodyPr>
          <a:lstStyle/>
          <a:p>
            <a:pPr marL="0" indent="0">
              <a:buNone/>
            </a:pPr>
            <a:r>
              <a:rPr lang="en-US" sz="2000" dirty="0">
                <a:hlinkClick r:id="rId2"/>
              </a:rPr>
              <a:t>http://colorsafe.co</a:t>
            </a:r>
            <a:r>
              <a:rPr lang="en-US" sz="2000" dirty="0" smtClean="0">
                <a:hlinkClick r:id="rId2"/>
              </a:rPr>
              <a:t>/</a:t>
            </a:r>
            <a:r>
              <a:rPr lang="en-US" sz="2000" dirty="0" smtClean="0"/>
              <a:t> helps you pick color schemes and shows you your color contrast ratio. </a:t>
            </a:r>
            <a:endParaRPr lang="en-US" sz="2000" dirty="0"/>
          </a:p>
        </p:txBody>
      </p:sp>
      <p:pic>
        <p:nvPicPr>
          <p:cNvPr id="4" name="Picture 3"/>
          <p:cNvPicPr>
            <a:picLocks noChangeAspect="1"/>
          </p:cNvPicPr>
          <p:nvPr/>
        </p:nvPicPr>
        <p:blipFill>
          <a:blip r:embed="rId3"/>
          <a:stretch>
            <a:fillRect/>
          </a:stretch>
        </p:blipFill>
        <p:spPr>
          <a:xfrm>
            <a:off x="2890415" y="1417638"/>
            <a:ext cx="5923385" cy="5010317"/>
          </a:xfrm>
          <a:prstGeom prst="rect">
            <a:avLst/>
          </a:prstGeom>
        </p:spPr>
      </p:pic>
    </p:spTree>
    <p:extLst>
      <p:ext uri="{BB962C8B-B14F-4D97-AF65-F5344CB8AC3E}">
        <p14:creationId xmlns:p14="http://schemas.microsoft.com/office/powerpoint/2010/main" val="14246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Nina Amato</a:t>
            </a:r>
            <a:endParaRPr lang="en-US" dirty="0"/>
          </a:p>
        </p:txBody>
      </p:sp>
      <p:sp>
        <p:nvSpPr>
          <p:cNvPr id="3" name="Content Placeholder 2"/>
          <p:cNvSpPr>
            <a:spLocks noGrp="1"/>
          </p:cNvSpPr>
          <p:nvPr>
            <p:ph idx="1"/>
          </p:nvPr>
        </p:nvSpPr>
        <p:spPr>
          <a:xfrm>
            <a:off x="457200" y="1600200"/>
            <a:ext cx="8229600" cy="4739640"/>
          </a:xfrm>
        </p:spPr>
        <p:txBody>
          <a:bodyPr>
            <a:normAutofit fontScale="92500" lnSpcReduction="10000"/>
          </a:bodyPr>
          <a:lstStyle/>
          <a:p>
            <a:r>
              <a:rPr lang="en-US" dirty="0" smtClean="0"/>
              <a:t>I’ve been designing, testing, and coding 508-compliant websites since 1999.</a:t>
            </a:r>
            <a:br>
              <a:rPr lang="en-US" dirty="0" smtClean="0"/>
            </a:br>
            <a:endParaRPr lang="en-US" dirty="0" smtClean="0"/>
          </a:p>
          <a:p>
            <a:r>
              <a:rPr lang="en-US" dirty="0" smtClean="0"/>
              <a:t>I’ve built 508-compliant websites for multiple government agencies.</a:t>
            </a:r>
            <a:br>
              <a:rPr lang="en-US" dirty="0" smtClean="0"/>
            </a:br>
            <a:endParaRPr lang="en-US" dirty="0" smtClean="0"/>
          </a:p>
          <a:p>
            <a:r>
              <a:rPr lang="en-US" dirty="0" smtClean="0"/>
              <a:t>I am a Senior User Experience Designer at </a:t>
            </a:r>
            <a:r>
              <a:rPr lang="en-US" dirty="0" err="1" smtClean="0"/>
              <a:t>Brightfind</a:t>
            </a:r>
            <a:r>
              <a:rPr lang="en-US" dirty="0" smtClean="0"/>
              <a:t>.</a:t>
            </a:r>
            <a:br>
              <a:rPr lang="en-US" dirty="0" smtClean="0"/>
            </a:br>
            <a:endParaRPr lang="en-US" dirty="0" smtClean="0"/>
          </a:p>
          <a:p>
            <a:r>
              <a:rPr lang="en-US" dirty="0" smtClean="0"/>
              <a:t>Twitter: </a:t>
            </a:r>
            <a:r>
              <a:rPr lang="en-US" dirty="0"/>
              <a:t>@</a:t>
            </a:r>
            <a:r>
              <a:rPr lang="en-US" dirty="0" smtClean="0"/>
              <a:t>nina_amato</a:t>
            </a:r>
          </a:p>
        </p:txBody>
      </p:sp>
    </p:spTree>
    <p:extLst>
      <p:ext uri="{BB962C8B-B14F-4D97-AF65-F5344CB8AC3E}">
        <p14:creationId xmlns:p14="http://schemas.microsoft.com/office/powerpoint/2010/main" val="170314404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Color Blindness</a:t>
            </a:r>
            <a:endParaRPr lang="en-US" dirty="0"/>
          </a:p>
        </p:txBody>
      </p:sp>
    </p:spTree>
    <p:extLst>
      <p:ext uri="{BB962C8B-B14F-4D97-AF65-F5344CB8AC3E}">
        <p14:creationId xmlns:p14="http://schemas.microsoft.com/office/powerpoint/2010/main" val="1256471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Blindness</a:t>
            </a:r>
            <a:endParaRPr lang="en-US" dirty="0"/>
          </a:p>
        </p:txBody>
      </p:sp>
      <p:sp>
        <p:nvSpPr>
          <p:cNvPr id="3" name="Content Placeholder 2"/>
          <p:cNvSpPr>
            <a:spLocks noGrp="1"/>
          </p:cNvSpPr>
          <p:nvPr>
            <p:ph type="body" sz="quarter" idx="11"/>
          </p:nvPr>
        </p:nvSpPr>
        <p:spPr/>
        <p:txBody>
          <a:bodyPr>
            <a:normAutofit/>
          </a:bodyPr>
          <a:lstStyle/>
          <a:p>
            <a:pPr marL="0" indent="0">
              <a:buNone/>
            </a:pPr>
            <a:r>
              <a:rPr lang="en-US" dirty="0">
                <a:solidFill>
                  <a:srgbClr val="404040"/>
                </a:solidFill>
              </a:rPr>
              <a:t>8% of men and 0.5% of women with Northern European ancestry are red-green color blind</a:t>
            </a:r>
            <a:r>
              <a:rPr lang="en-US" baseline="30000" dirty="0">
                <a:solidFill>
                  <a:srgbClr val="404040"/>
                </a:solidFill>
              </a:rPr>
              <a:t>1</a:t>
            </a:r>
          </a:p>
          <a:p>
            <a:pPr marL="0" indent="0">
              <a:buNone/>
            </a:pPr>
            <a:endParaRPr lang="en-US" dirty="0"/>
          </a:p>
          <a:p>
            <a:pPr marL="0" indent="0">
              <a:buNone/>
            </a:pPr>
            <a:endParaRPr lang="en-US" dirty="0"/>
          </a:p>
          <a:p>
            <a:pPr marL="0" indent="0">
              <a:buNone/>
            </a:pPr>
            <a:endParaRPr lang="en-US" dirty="0"/>
          </a:p>
          <a:p>
            <a:pPr marL="0" indent="0">
              <a:buNone/>
            </a:pPr>
            <a:endParaRPr lang="en-US" dirty="0" smtClean="0"/>
          </a:p>
          <a:p>
            <a:pPr marL="0" indent="0">
              <a:buNone/>
            </a:pPr>
            <a:endParaRPr lang="en-US" dirty="0"/>
          </a:p>
          <a:p>
            <a:pPr marL="0" indent="0">
              <a:buNone/>
            </a:pPr>
            <a:r>
              <a:rPr lang="en-US" sz="1800" baseline="30000" dirty="0"/>
              <a:t>1</a:t>
            </a:r>
            <a:r>
              <a:rPr lang="en-US" sz="1800" dirty="0"/>
              <a:t>NIH National Eye Institute, </a:t>
            </a:r>
            <a:r>
              <a:rPr lang="en-US" sz="1800" dirty="0">
                <a:hlinkClick r:id="rId2"/>
              </a:rPr>
              <a:t>https://nei.nih.gov/health/color_blindness/facts_about</a:t>
            </a:r>
            <a:r>
              <a:rPr lang="en-US" sz="1800" dirty="0"/>
              <a:t> </a:t>
            </a:r>
          </a:p>
        </p:txBody>
      </p:sp>
    </p:spTree>
    <p:extLst>
      <p:ext uri="{BB962C8B-B14F-4D97-AF65-F5344CB8AC3E}">
        <p14:creationId xmlns:p14="http://schemas.microsoft.com/office/powerpoint/2010/main" val="251778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Blindness</a:t>
            </a:r>
            <a:endParaRPr lang="en-US" dirty="0"/>
          </a:p>
        </p:txBody>
      </p:sp>
      <p:pic>
        <p:nvPicPr>
          <p:cNvPr id="5" name="Picture 4" descr="football color bli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04" y="1699245"/>
            <a:ext cx="7577693" cy="4736058"/>
          </a:xfrm>
          <a:prstGeom prst="rect">
            <a:avLst/>
          </a:prstGeom>
        </p:spPr>
      </p:pic>
    </p:spTree>
    <p:extLst>
      <p:ext uri="{BB962C8B-B14F-4D97-AF65-F5344CB8AC3E}">
        <p14:creationId xmlns:p14="http://schemas.microsoft.com/office/powerpoint/2010/main" val="3489897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Color Blindness</a:t>
            </a:r>
            <a:endParaRPr lang="en-US" dirty="0"/>
          </a:p>
        </p:txBody>
      </p:sp>
      <p:pic>
        <p:nvPicPr>
          <p:cNvPr id="6" name="Picture 5" descr="football color blind view.jpg"/>
          <p:cNvPicPr>
            <a:picLocks noChangeAspect="1"/>
          </p:cNvPicPr>
          <p:nvPr/>
        </p:nvPicPr>
        <p:blipFill>
          <a:blip r:embed="rId3">
            <a:extLst>
              <a:ext uri="{BEBA8EAE-BF5A-486C-A8C5-ECC9F3942E4B}">
                <a14:imgProps xmlns:a14="http://schemas.microsoft.com/office/drawing/2010/main">
                  <a14:imgLayer r:embed="rId4">
                    <a14:imgEffect>
                      <a14:backgroundRemoval t="9961" b="89974" l="9961" r="91553">
                        <a14:foregroundMark x1="91553" y1="9961" x2="91553" y2="9961"/>
                      </a14:backgroundRemoval>
                    </a14:imgEffect>
                  </a14:imgLayer>
                </a14:imgProps>
              </a:ext>
              <a:ext uri="{28A0092B-C50C-407E-A947-70E740481C1C}">
                <a14:useLocalDpi xmlns:a14="http://schemas.microsoft.com/office/drawing/2010/main" val="0"/>
              </a:ext>
            </a:extLst>
          </a:blip>
          <a:stretch>
            <a:fillRect/>
          </a:stretch>
        </p:blipFill>
        <p:spPr>
          <a:xfrm>
            <a:off x="-1321622" y="-235164"/>
            <a:ext cx="12251189" cy="9188392"/>
          </a:xfrm>
          <a:prstGeom prst="rect">
            <a:avLst/>
          </a:prstGeom>
        </p:spPr>
      </p:pic>
    </p:spTree>
    <p:extLst>
      <p:ext uri="{BB962C8B-B14F-4D97-AF65-F5344CB8AC3E}">
        <p14:creationId xmlns:p14="http://schemas.microsoft.com/office/powerpoint/2010/main" val="4992647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Blindness</a:t>
            </a:r>
            <a:endParaRPr lang="en-US" dirty="0"/>
          </a:p>
        </p:txBody>
      </p:sp>
      <p:pic>
        <p:nvPicPr>
          <p:cNvPr id="2" name="Picture 1" descr="for-twitter-pie-charts-both-togeth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1899557"/>
            <a:ext cx="9093200" cy="3276600"/>
          </a:xfrm>
          <a:prstGeom prst="rect">
            <a:avLst/>
          </a:prstGeom>
        </p:spPr>
      </p:pic>
    </p:spTree>
    <p:extLst>
      <p:ext uri="{BB962C8B-B14F-4D97-AF65-F5344CB8AC3E}">
        <p14:creationId xmlns:p14="http://schemas.microsoft.com/office/powerpoint/2010/main" val="16593721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Blindness</a:t>
            </a:r>
            <a:endParaRPr lang="en-US" dirty="0"/>
          </a:p>
        </p:txBody>
      </p:sp>
      <p:pic>
        <p:nvPicPr>
          <p:cNvPr id="2" name="Picture 1" descr="pie-chart-improv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12800"/>
            <a:ext cx="9144000" cy="5225143"/>
          </a:xfrm>
          <a:prstGeom prst="rect">
            <a:avLst/>
          </a:prstGeom>
        </p:spPr>
      </p:pic>
    </p:spTree>
    <p:extLst>
      <p:ext uri="{BB962C8B-B14F-4D97-AF65-F5344CB8AC3E}">
        <p14:creationId xmlns:p14="http://schemas.microsoft.com/office/powerpoint/2010/main" val="13621750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3242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Color Blindness</a:t>
            </a:r>
            <a:endParaRPr lang="en-US" dirty="0"/>
          </a:p>
        </p:txBody>
      </p:sp>
      <p:sp>
        <p:nvSpPr>
          <p:cNvPr id="5" name="Text Placeholder 2"/>
          <p:cNvSpPr>
            <a:spLocks noGrp="1"/>
          </p:cNvSpPr>
          <p:nvPr>
            <p:ph type="body" sz="quarter" idx="11"/>
          </p:nvPr>
        </p:nvSpPr>
        <p:spPr/>
        <p:txBody>
          <a:bodyPr/>
          <a:lstStyle/>
          <a:p>
            <a:r>
              <a:rPr lang="en-US" sz="2400" dirty="0" smtClean="0">
                <a:solidFill>
                  <a:srgbClr val="404040"/>
                </a:solidFill>
              </a:rPr>
              <a:t>View graphics/websites as a color blind user:</a:t>
            </a:r>
            <a:br>
              <a:rPr lang="en-US" sz="2400" dirty="0" smtClean="0">
                <a:solidFill>
                  <a:srgbClr val="404040"/>
                </a:solidFill>
              </a:rPr>
            </a:br>
            <a:endParaRPr lang="en-US" sz="2400" dirty="0" smtClean="0">
              <a:solidFill>
                <a:srgbClr val="404040"/>
              </a:solidFill>
            </a:endParaRPr>
          </a:p>
          <a:p>
            <a:pPr lvl="1"/>
            <a:r>
              <a:rPr lang="en-US" dirty="0" smtClean="0">
                <a:solidFill>
                  <a:srgbClr val="404040"/>
                </a:solidFill>
              </a:rPr>
              <a:t>Adobe Photoshop or Illustrator [View &gt; Proof Setup &gt; Color Blindness (Deuteranopia for red/green color blindness)]</a:t>
            </a:r>
            <a:br>
              <a:rPr lang="en-US" dirty="0" smtClean="0">
                <a:solidFill>
                  <a:srgbClr val="404040"/>
                </a:solidFill>
              </a:rPr>
            </a:br>
            <a:endParaRPr lang="en-US" dirty="0" smtClean="0">
              <a:solidFill>
                <a:srgbClr val="404040"/>
              </a:solidFill>
            </a:endParaRPr>
          </a:p>
          <a:p>
            <a:pPr lvl="1"/>
            <a:r>
              <a:rPr lang="en-US" dirty="0" smtClean="0">
                <a:solidFill>
                  <a:srgbClr val="404040"/>
                </a:solidFill>
              </a:rPr>
              <a:t>Chrome plugin: </a:t>
            </a:r>
            <a:r>
              <a:rPr lang="en-US" dirty="0">
                <a:solidFill>
                  <a:srgbClr val="404040"/>
                </a:solidFill>
              </a:rPr>
              <a:t>Spectrum </a:t>
            </a:r>
            <a:r>
              <a:rPr lang="en-US" dirty="0" smtClean="0">
                <a:solidFill>
                  <a:srgbClr val="404040"/>
                </a:solidFill>
                <a:hlinkClick r:id="rId3"/>
              </a:rPr>
              <a:t>https</a:t>
            </a:r>
            <a:r>
              <a:rPr lang="en-US" dirty="0">
                <a:solidFill>
                  <a:srgbClr val="404040"/>
                </a:solidFill>
                <a:hlinkClick r:id="rId3"/>
              </a:rPr>
              <a:t>://chrome.google.com/webstore/detail/spectrum/ofclemegkcmilinpcimpjkfhjfgmhieb?hl=</a:t>
            </a:r>
            <a:r>
              <a:rPr lang="en-US" dirty="0" smtClean="0">
                <a:solidFill>
                  <a:srgbClr val="404040"/>
                </a:solidFill>
                <a:hlinkClick r:id="rId3"/>
              </a:rPr>
              <a:t>en</a:t>
            </a:r>
            <a:r>
              <a:rPr lang="en-US" dirty="0" smtClean="0">
                <a:solidFill>
                  <a:srgbClr val="404040"/>
                </a:solidFill>
              </a:rPr>
              <a:t>  </a:t>
            </a:r>
            <a:endParaRPr lang="en-US" dirty="0" smtClean="0">
              <a:solidFill>
                <a:schemeClr val="tx1"/>
              </a:solidFill>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14289227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ARIA</a:t>
            </a:r>
            <a:endParaRPr lang="en-US" dirty="0"/>
          </a:p>
        </p:txBody>
      </p:sp>
    </p:spTree>
    <p:extLst>
      <p:ext uri="{BB962C8B-B14F-4D97-AF65-F5344CB8AC3E}">
        <p14:creationId xmlns:p14="http://schemas.microsoft.com/office/powerpoint/2010/main" val="293536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a:t>
            </a:r>
            <a:endParaRPr lang="en-US" dirty="0"/>
          </a:p>
        </p:txBody>
      </p:sp>
      <p:sp>
        <p:nvSpPr>
          <p:cNvPr id="4" name="Text Placeholder 2"/>
          <p:cNvSpPr>
            <a:spLocks noGrp="1"/>
          </p:cNvSpPr>
          <p:nvPr>
            <p:ph type="body" sz="quarter" idx="11"/>
          </p:nvPr>
        </p:nvSpPr>
        <p:spPr/>
        <p:txBody>
          <a:bodyPr/>
          <a:lstStyle/>
          <a:p>
            <a:r>
              <a:rPr lang="en-US" b="1" dirty="0" smtClean="0">
                <a:solidFill>
                  <a:srgbClr val="404040"/>
                </a:solidFill>
              </a:rPr>
              <a:t>Accessible Rich Internet Applications (ARIA) </a:t>
            </a:r>
            <a:r>
              <a:rPr lang="en-US" dirty="0" smtClean="0">
                <a:solidFill>
                  <a:srgbClr val="404040"/>
                </a:solidFill>
              </a:rPr>
              <a:t>are specifications created and recommend by the W3C. </a:t>
            </a:r>
            <a:br>
              <a:rPr lang="en-US" dirty="0" smtClean="0">
                <a:solidFill>
                  <a:srgbClr val="404040"/>
                </a:solidFill>
              </a:rPr>
            </a:br>
            <a:endParaRPr lang="en-US" dirty="0" smtClean="0">
              <a:solidFill>
                <a:srgbClr val="404040"/>
              </a:solidFill>
            </a:endParaRPr>
          </a:p>
          <a:p>
            <a:r>
              <a:rPr lang="en-US" dirty="0" smtClean="0">
                <a:solidFill>
                  <a:srgbClr val="404040"/>
                </a:solidFill>
              </a:rPr>
              <a:t>Technical specs:</a:t>
            </a:r>
            <a:br>
              <a:rPr lang="en-US" dirty="0" smtClean="0">
                <a:solidFill>
                  <a:srgbClr val="404040"/>
                </a:solidFill>
              </a:rPr>
            </a:br>
            <a:r>
              <a:rPr lang="en-US" dirty="0" smtClean="0">
                <a:solidFill>
                  <a:srgbClr val="404040"/>
                </a:solidFill>
                <a:hlinkClick r:id="rId2"/>
              </a:rPr>
              <a:t>https</a:t>
            </a:r>
            <a:r>
              <a:rPr lang="en-US" dirty="0">
                <a:solidFill>
                  <a:srgbClr val="404040"/>
                </a:solidFill>
                <a:hlinkClick r:id="rId2"/>
              </a:rPr>
              <a:t>://www.w3.org/TR/WCAG20-TECHS/</a:t>
            </a:r>
            <a:r>
              <a:rPr lang="en-US" dirty="0" smtClean="0">
                <a:solidFill>
                  <a:srgbClr val="404040"/>
                </a:solidFill>
                <a:hlinkClick r:id="rId2"/>
              </a:rPr>
              <a:t>aria</a:t>
            </a:r>
            <a:r>
              <a:rPr lang="en-US" dirty="0" smtClean="0">
                <a:solidFill>
                  <a:srgbClr val="404040"/>
                </a:solidFill>
              </a:rPr>
              <a:t> </a:t>
            </a:r>
          </a:p>
          <a:p>
            <a:endParaRPr lang="en-US" dirty="0">
              <a:solidFill>
                <a:schemeClr val="tx1"/>
              </a:solidFill>
            </a:endParaRPr>
          </a:p>
        </p:txBody>
      </p:sp>
    </p:spTree>
    <p:extLst>
      <p:ext uri="{BB962C8B-B14F-4D97-AF65-F5344CB8AC3E}">
        <p14:creationId xmlns:p14="http://schemas.microsoft.com/office/powerpoint/2010/main" val="1748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a:t>
            </a:r>
            <a:endParaRPr lang="en-US" dirty="0"/>
          </a:p>
        </p:txBody>
      </p:sp>
      <p:sp>
        <p:nvSpPr>
          <p:cNvPr id="4" name="Text Placeholder 2"/>
          <p:cNvSpPr>
            <a:spLocks noGrp="1"/>
          </p:cNvSpPr>
          <p:nvPr>
            <p:ph type="body" sz="quarter" idx="11"/>
          </p:nvPr>
        </p:nvSpPr>
        <p:spPr/>
        <p:txBody>
          <a:bodyPr/>
          <a:lstStyle/>
          <a:p>
            <a:r>
              <a:rPr lang="en-US" sz="2400" dirty="0" smtClean="0">
                <a:solidFill>
                  <a:srgbClr val="404040"/>
                </a:solidFill>
              </a:rPr>
              <a:t>ARIA attributes give instructions to screen reader software</a:t>
            </a:r>
          </a:p>
          <a:p>
            <a:r>
              <a:rPr lang="en-US" sz="2400" dirty="0" smtClean="0">
                <a:solidFill>
                  <a:srgbClr val="404040"/>
                </a:solidFill>
              </a:rPr>
              <a:t>Aaron Cannon produced a fantastic video</a:t>
            </a:r>
            <a:br>
              <a:rPr lang="en-US" sz="2400" dirty="0" smtClean="0">
                <a:solidFill>
                  <a:srgbClr val="404040"/>
                </a:solidFill>
              </a:rPr>
            </a:br>
            <a:r>
              <a:rPr lang="en-US" sz="2400" dirty="0" smtClean="0">
                <a:solidFill>
                  <a:srgbClr val="404040"/>
                </a:solidFill>
              </a:rPr>
              <a:t>demonstrating two aria attributes (aria-live and</a:t>
            </a:r>
            <a:br>
              <a:rPr lang="en-US" sz="2400" dirty="0" smtClean="0">
                <a:solidFill>
                  <a:srgbClr val="404040"/>
                </a:solidFill>
              </a:rPr>
            </a:br>
            <a:r>
              <a:rPr lang="en-US" sz="2400" dirty="0" smtClean="0">
                <a:solidFill>
                  <a:srgbClr val="404040"/>
                </a:solidFill>
              </a:rPr>
              <a:t>aria-atomic)</a:t>
            </a:r>
          </a:p>
          <a:p>
            <a:pPr lvl="1"/>
            <a:r>
              <a:rPr lang="en-US" dirty="0" smtClean="0">
                <a:solidFill>
                  <a:srgbClr val="404040"/>
                </a:solidFill>
              </a:rPr>
              <a:t>Aaron Cannon’s YouTube channel: </a:t>
            </a:r>
            <a:r>
              <a:rPr lang="en-US" dirty="0" smtClean="0">
                <a:solidFill>
                  <a:srgbClr val="404040"/>
                </a:solidFill>
                <a:hlinkClick r:id="rId2"/>
              </a:rPr>
              <a:t>https</a:t>
            </a:r>
            <a:r>
              <a:rPr lang="en-US" dirty="0">
                <a:solidFill>
                  <a:srgbClr val="404040"/>
                </a:solidFill>
                <a:hlinkClick r:id="rId2"/>
              </a:rPr>
              <a:t>://www.youtube.com/channel/</a:t>
            </a:r>
            <a:r>
              <a:rPr lang="en-US" dirty="0" smtClean="0">
                <a:solidFill>
                  <a:srgbClr val="404040"/>
                </a:solidFill>
                <a:hlinkClick r:id="rId2"/>
              </a:rPr>
              <a:t>UCy8vtAXZj_HXtmr6udjZObA</a:t>
            </a:r>
            <a:endParaRPr lang="en-US" dirty="0" smtClean="0">
              <a:solidFill>
                <a:srgbClr val="404040"/>
              </a:solidFill>
            </a:endParaRPr>
          </a:p>
          <a:p>
            <a:pPr lvl="1"/>
            <a:r>
              <a:rPr lang="en-US" dirty="0" smtClean="0">
                <a:solidFill>
                  <a:srgbClr val="404040"/>
                </a:solidFill>
              </a:rPr>
              <a:t>Aaron </a:t>
            </a:r>
            <a:r>
              <a:rPr lang="en-US" dirty="0">
                <a:solidFill>
                  <a:srgbClr val="404040"/>
                </a:solidFill>
              </a:rPr>
              <a:t>Cannon’s website: </a:t>
            </a:r>
            <a:r>
              <a:rPr lang="en-US" dirty="0">
                <a:solidFill>
                  <a:srgbClr val="404040"/>
                </a:solidFill>
                <a:hlinkClick r:id="rId3"/>
              </a:rPr>
              <a:t>http://www.cannonaccess.com</a:t>
            </a:r>
            <a:r>
              <a:rPr lang="en-US" dirty="0" smtClean="0">
                <a:solidFill>
                  <a:srgbClr val="404040"/>
                </a:solidFill>
                <a:hlinkClick r:id="rId3"/>
              </a:rPr>
              <a:t>/</a:t>
            </a:r>
            <a:r>
              <a:rPr lang="en-US" dirty="0">
                <a:solidFill>
                  <a:srgbClr val="404040"/>
                </a:solidFill>
              </a:rPr>
              <a:t/>
            </a:r>
            <a:br>
              <a:rPr lang="en-US" dirty="0">
                <a:solidFill>
                  <a:srgbClr val="404040"/>
                </a:solidFill>
              </a:rPr>
            </a:br>
            <a:r>
              <a:rPr lang="en-US" dirty="0">
                <a:solidFill>
                  <a:srgbClr val="404040"/>
                </a:solidFill>
                <a:hlinkClick r:id="rId4"/>
              </a:rPr>
              <a:t>http://www.cannonaccess.com/category/accessibility/videos</a:t>
            </a:r>
            <a:r>
              <a:rPr lang="en-US" dirty="0" smtClean="0">
                <a:solidFill>
                  <a:srgbClr val="404040"/>
                </a:solidFill>
                <a:hlinkClick r:id="rId4"/>
              </a:rPr>
              <a:t>/</a:t>
            </a:r>
            <a:r>
              <a:rPr lang="en-US" dirty="0" smtClean="0">
                <a:solidFill>
                  <a:srgbClr val="404040"/>
                </a:solidFill>
              </a:rPr>
              <a:t> </a:t>
            </a:r>
          </a:p>
          <a:p>
            <a:pPr lvl="1"/>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3269296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Who Benefits from Accessibility Guidelines?</a:t>
            </a:r>
            <a:endParaRPr lang="en-US" dirty="0"/>
          </a:p>
        </p:txBody>
      </p:sp>
      <p:graphicFrame>
        <p:nvGraphicFramePr>
          <p:cNvPr id="2" name="Table 1"/>
          <p:cNvGraphicFramePr>
            <a:graphicFrameLocks noGrp="1"/>
          </p:cNvGraphicFramePr>
          <p:nvPr>
            <p:extLst/>
          </p:nvPr>
        </p:nvGraphicFramePr>
        <p:xfrm>
          <a:off x="478843" y="1727570"/>
          <a:ext cx="8341591" cy="4495800"/>
        </p:xfrm>
        <a:graphic>
          <a:graphicData uri="http://schemas.openxmlformats.org/drawingml/2006/table">
            <a:tbl>
              <a:tblPr firstRow="1" bandRow="1">
                <a:tableStyleId>{68D230F3-CF80-4859-8CE7-A43EE81993B5}</a:tableStyleId>
              </a:tblPr>
              <a:tblGrid>
                <a:gridCol w="2338699"/>
                <a:gridCol w="6002892"/>
              </a:tblGrid>
              <a:tr h="370840">
                <a:tc>
                  <a:txBody>
                    <a:bodyPr/>
                    <a:lstStyle/>
                    <a:p>
                      <a:r>
                        <a:rPr lang="en-US" sz="1600" dirty="0" smtClean="0"/>
                        <a:t>Physical</a:t>
                      </a:r>
                      <a:r>
                        <a:rPr lang="en-US" sz="1600" baseline="0" dirty="0" smtClean="0"/>
                        <a:t> limitation</a:t>
                      </a:r>
                      <a:endParaRPr lang="en-US" sz="1600" dirty="0"/>
                    </a:p>
                  </a:txBody>
                  <a:tcPr/>
                </a:tc>
                <a:tc>
                  <a:txBody>
                    <a:bodyPr/>
                    <a:lstStyle/>
                    <a:p>
                      <a:r>
                        <a:rPr lang="en-US" sz="1600" dirty="0" smtClean="0"/>
                        <a:t>Tools/techniques</a:t>
                      </a:r>
                      <a:r>
                        <a:rPr lang="en-US" sz="1600" baseline="0" dirty="0" smtClean="0"/>
                        <a:t> </a:t>
                      </a:r>
                      <a:endParaRPr lang="en-US" sz="1600" dirty="0"/>
                    </a:p>
                  </a:txBody>
                  <a:tcPr/>
                </a:tc>
              </a:tr>
              <a:tr h="370840">
                <a:tc>
                  <a:txBody>
                    <a:bodyPr/>
                    <a:lstStyle/>
                    <a:p>
                      <a:r>
                        <a:rPr lang="en-US" sz="1600" dirty="0" smtClean="0"/>
                        <a:t>Blind</a:t>
                      </a:r>
                      <a:endParaRPr lang="en-US" sz="1600" dirty="0"/>
                    </a:p>
                  </a:txBody>
                  <a:tcPr/>
                </a:tc>
                <a:tc>
                  <a:txBody>
                    <a:bodyPr/>
                    <a:lstStyle/>
                    <a:p>
                      <a:pPr marL="285750" indent="-285750">
                        <a:buFont typeface="Arial"/>
                        <a:buChar char="•"/>
                      </a:pPr>
                      <a:r>
                        <a:rPr lang="en-US" sz="1600" dirty="0" smtClean="0"/>
                        <a:t>Screen</a:t>
                      </a:r>
                      <a:r>
                        <a:rPr lang="en-US" sz="1600" baseline="0" dirty="0" smtClean="0"/>
                        <a:t> readers that read page content aloud</a:t>
                      </a:r>
                    </a:p>
                    <a:p>
                      <a:pPr marL="285750" indent="-285750">
                        <a:buFont typeface="Arial"/>
                        <a:buChar char="•"/>
                      </a:pPr>
                      <a:r>
                        <a:rPr lang="en-US" sz="1600" baseline="0" dirty="0" smtClean="0"/>
                        <a:t>Navigate websites with keyboard only (no mouse)</a:t>
                      </a:r>
                    </a:p>
                    <a:p>
                      <a:pPr marL="285750" indent="-285750">
                        <a:buFont typeface="Arial"/>
                        <a:buChar char="•"/>
                      </a:pPr>
                      <a:r>
                        <a:rPr lang="en-US" sz="1600" baseline="0" dirty="0" smtClean="0"/>
                        <a:t>Skip navigation</a:t>
                      </a:r>
                    </a:p>
                    <a:p>
                      <a:pPr marL="285750" indent="-285750">
                        <a:buFont typeface="Arial"/>
                        <a:buChar char="•"/>
                      </a:pPr>
                      <a:r>
                        <a:rPr lang="en-US" sz="1600" baseline="0" dirty="0" smtClean="0"/>
                        <a:t>Tab through headings</a:t>
                      </a:r>
                      <a:endParaRPr lang="en-US" sz="1600" dirty="0"/>
                    </a:p>
                  </a:txBody>
                  <a:tcPr/>
                </a:tc>
              </a:tr>
              <a:tr h="370840">
                <a:tc>
                  <a:txBody>
                    <a:bodyPr/>
                    <a:lstStyle/>
                    <a:p>
                      <a:r>
                        <a:rPr lang="en-US" sz="1600" dirty="0" smtClean="0"/>
                        <a:t>Visually impaired</a:t>
                      </a:r>
                      <a:endParaRPr lang="en-US" sz="1600" dirty="0"/>
                    </a:p>
                  </a:txBody>
                  <a:tcPr/>
                </a:tc>
                <a:tc>
                  <a:txBody>
                    <a:bodyPr/>
                    <a:lstStyle/>
                    <a:p>
                      <a:pPr marL="285750" indent="-285750">
                        <a:buFont typeface="Arial"/>
                        <a:buChar char="•"/>
                      </a:pPr>
                      <a:r>
                        <a:rPr lang="en-US" sz="1600" dirty="0" smtClean="0"/>
                        <a:t>Screen magnifier/zoom</a:t>
                      </a:r>
                    </a:p>
                    <a:p>
                      <a:pPr marL="285750" indent="-285750">
                        <a:buFont typeface="Arial"/>
                        <a:buChar char="•"/>
                      </a:pPr>
                      <a:r>
                        <a:rPr lang="en-US" sz="1600" dirty="0" smtClean="0"/>
                        <a:t>Need strong color contrast</a:t>
                      </a:r>
                      <a:endParaRPr lang="en-US" sz="1600" dirty="0"/>
                    </a:p>
                  </a:txBody>
                  <a:tcPr/>
                </a:tc>
              </a:tr>
              <a:tr h="370840">
                <a:tc>
                  <a:txBody>
                    <a:bodyPr/>
                    <a:lstStyle/>
                    <a:p>
                      <a:r>
                        <a:rPr lang="en-US" sz="1600" dirty="0" smtClean="0"/>
                        <a:t>Deaf</a:t>
                      </a:r>
                      <a:endParaRPr lang="en-US" sz="1600" dirty="0"/>
                    </a:p>
                  </a:txBody>
                  <a:tcPr/>
                </a:tc>
                <a:tc>
                  <a:txBody>
                    <a:bodyPr/>
                    <a:lstStyle/>
                    <a:p>
                      <a:pPr marL="285750" indent="-285750">
                        <a:buFont typeface="Arial"/>
                        <a:buChar char="•"/>
                      </a:pPr>
                      <a:r>
                        <a:rPr lang="en-US" sz="1600" dirty="0" smtClean="0"/>
                        <a:t>Read</a:t>
                      </a:r>
                      <a:r>
                        <a:rPr lang="en-US" sz="1600" baseline="0" dirty="0" smtClean="0"/>
                        <a:t> captioning for video and audio content</a:t>
                      </a:r>
                      <a:endParaRPr lang="en-US" sz="1600" dirty="0"/>
                    </a:p>
                  </a:txBody>
                  <a:tcPr/>
                </a:tc>
              </a:tr>
              <a:tr h="370840">
                <a:tc>
                  <a:txBody>
                    <a:bodyPr/>
                    <a:lstStyle/>
                    <a:p>
                      <a:r>
                        <a:rPr lang="en-US" sz="1600" dirty="0" smtClean="0"/>
                        <a:t>Cognitive</a:t>
                      </a:r>
                      <a:r>
                        <a:rPr lang="en-US" sz="1600" baseline="0" dirty="0" smtClean="0"/>
                        <a:t> challenges</a:t>
                      </a:r>
                      <a:endParaRPr lang="en-US" sz="1600" dirty="0"/>
                    </a:p>
                  </a:txBody>
                  <a:tcPr/>
                </a:tc>
                <a:tc>
                  <a:txBody>
                    <a:bodyPr/>
                    <a:lstStyle/>
                    <a:p>
                      <a:pPr marL="285750" indent="-285750">
                        <a:buFont typeface="Arial"/>
                        <a:buChar char="•"/>
                      </a:pPr>
                      <a:r>
                        <a:rPr lang="en-US" sz="1600" dirty="0" smtClean="0"/>
                        <a:t>Site maps</a:t>
                      </a:r>
                      <a:endParaRPr lang="en-US" sz="1600" baseline="0" dirty="0" smtClean="0"/>
                    </a:p>
                    <a:p>
                      <a:pPr marL="285750" indent="-285750">
                        <a:buFont typeface="Arial"/>
                        <a:buChar char="•"/>
                      </a:pPr>
                      <a:r>
                        <a:rPr lang="en-US" sz="1600" baseline="0" dirty="0" smtClean="0"/>
                        <a:t>Search functionality in lieu of navigation</a:t>
                      </a:r>
                      <a:endParaRPr lang="en-US" sz="1600" dirty="0"/>
                    </a:p>
                  </a:txBody>
                  <a:tcPr/>
                </a:tc>
              </a:tr>
              <a:tr h="370840">
                <a:tc>
                  <a:txBody>
                    <a:bodyPr/>
                    <a:lstStyle/>
                    <a:p>
                      <a:r>
                        <a:rPr lang="en-US" sz="1600" dirty="0" smtClean="0"/>
                        <a:t>Challenges with fine motor</a:t>
                      </a:r>
                      <a:r>
                        <a:rPr lang="en-US" sz="1600" baseline="0" dirty="0" smtClean="0"/>
                        <a:t> skills</a:t>
                      </a:r>
                      <a:endParaRPr lang="en-US" sz="1600" dirty="0"/>
                    </a:p>
                  </a:txBody>
                  <a:tcPr/>
                </a:tc>
                <a:tc>
                  <a:txBody>
                    <a:bodyPr/>
                    <a:lstStyle/>
                    <a:p>
                      <a:pPr marL="285750" indent="-285750">
                        <a:buFont typeface="Arial"/>
                        <a:buChar char="•"/>
                      </a:pPr>
                      <a:r>
                        <a:rPr lang="en-US" sz="1600" dirty="0" smtClean="0"/>
                        <a:t>Navigate</a:t>
                      </a:r>
                      <a:r>
                        <a:rPr lang="en-US" sz="1600" baseline="0" dirty="0" smtClean="0"/>
                        <a:t> websites with keyboard only (no mouse)</a:t>
                      </a:r>
                      <a:endParaRPr lang="en-US" sz="1600" dirty="0"/>
                    </a:p>
                  </a:txBody>
                  <a:tcPr/>
                </a:tc>
              </a:tr>
              <a:tr h="370840">
                <a:tc>
                  <a:txBody>
                    <a:bodyPr/>
                    <a:lstStyle/>
                    <a:p>
                      <a:r>
                        <a:rPr lang="en-US" sz="1600" dirty="0" smtClean="0"/>
                        <a:t>Dyslexia</a:t>
                      </a:r>
                      <a:endParaRPr lang="en-US" sz="1600" dirty="0"/>
                    </a:p>
                  </a:txBody>
                  <a:tcPr/>
                </a:tc>
                <a:tc>
                  <a:txBody>
                    <a:bodyPr/>
                    <a:lstStyle/>
                    <a:p>
                      <a:pPr marL="285750" indent="-285750">
                        <a:buFont typeface="Arial"/>
                        <a:buChar char="•"/>
                      </a:pPr>
                      <a:r>
                        <a:rPr lang="en-US" sz="1600" dirty="0" smtClean="0"/>
                        <a:t>Challenged by full justified text</a:t>
                      </a:r>
                    </a:p>
                    <a:p>
                      <a:pPr marL="285750" indent="-285750">
                        <a:buFont typeface="Arial"/>
                        <a:buChar char="•"/>
                      </a:pPr>
                      <a:r>
                        <a:rPr lang="en-US" sz="1600" dirty="0" smtClean="0"/>
                        <a:t>Challenged</a:t>
                      </a:r>
                      <a:r>
                        <a:rPr lang="en-US" sz="1600" baseline="0" dirty="0" smtClean="0"/>
                        <a:t> by pure black text on a pure white background</a:t>
                      </a:r>
                      <a:endParaRPr lang="en-US" sz="1600" dirty="0"/>
                    </a:p>
                  </a:txBody>
                  <a:tcPr/>
                </a:tc>
              </a:tr>
              <a:tr h="370840">
                <a:tc>
                  <a:txBody>
                    <a:bodyPr/>
                    <a:lstStyle/>
                    <a:p>
                      <a:r>
                        <a:rPr lang="en-US" sz="1600" dirty="0" smtClean="0"/>
                        <a:t>Seizures</a:t>
                      </a:r>
                      <a:endParaRPr lang="en-US" sz="1600" dirty="0"/>
                    </a:p>
                  </a:txBody>
                  <a:tcPr/>
                </a:tc>
                <a:tc>
                  <a:txBody>
                    <a:bodyPr/>
                    <a:lstStyle/>
                    <a:p>
                      <a:pPr marL="285750" indent="-285750">
                        <a:buFont typeface="Arial"/>
                        <a:buChar char="•"/>
                      </a:pPr>
                      <a:r>
                        <a:rPr lang="en-US" sz="1600" dirty="0" smtClean="0"/>
                        <a:t>Should</a:t>
                      </a:r>
                      <a:r>
                        <a:rPr lang="en-US" sz="1600" baseline="0" dirty="0" smtClean="0"/>
                        <a:t> avoid content that flashes more than 3 times per second</a:t>
                      </a:r>
                      <a:endParaRPr lang="en-US" sz="1600" dirty="0"/>
                    </a:p>
                  </a:txBody>
                  <a:tcPr/>
                </a:tc>
              </a:tr>
            </a:tbl>
          </a:graphicData>
        </a:graphic>
      </p:graphicFrame>
    </p:spTree>
    <p:extLst>
      <p:ext uri="{BB962C8B-B14F-4D97-AF65-F5344CB8AC3E}">
        <p14:creationId xmlns:p14="http://schemas.microsoft.com/office/powerpoint/2010/main" val="1884232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 Roles</a:t>
            </a:r>
            <a:endParaRPr lang="en-US" dirty="0"/>
          </a:p>
        </p:txBody>
      </p:sp>
      <p:sp>
        <p:nvSpPr>
          <p:cNvPr id="4" name="Text Placeholder 2"/>
          <p:cNvSpPr>
            <a:spLocks noGrp="1"/>
          </p:cNvSpPr>
          <p:nvPr>
            <p:ph type="body" sz="quarter" idx="11"/>
          </p:nvPr>
        </p:nvSpPr>
        <p:spPr/>
        <p:txBody>
          <a:bodyPr/>
          <a:lstStyle/>
          <a:p>
            <a:r>
              <a:rPr lang="en-US" sz="2400" dirty="0" smtClean="0">
                <a:solidFill>
                  <a:srgbClr val="404040"/>
                </a:solidFill>
              </a:rPr>
              <a:t>Some ARIA role should only be used once per page. </a:t>
            </a:r>
          </a:p>
          <a:p>
            <a:pPr lvl="1"/>
            <a:r>
              <a:rPr lang="en-US" dirty="0" smtClean="0">
                <a:solidFill>
                  <a:srgbClr val="404040"/>
                </a:solidFill>
              </a:rPr>
              <a:t>One role=“navigation”</a:t>
            </a:r>
          </a:p>
          <a:p>
            <a:pPr lvl="1"/>
            <a:r>
              <a:rPr lang="en-US" dirty="0" smtClean="0">
                <a:solidFill>
                  <a:srgbClr val="404040"/>
                </a:solidFill>
              </a:rPr>
              <a:t>One role=“banner”</a:t>
            </a:r>
          </a:p>
          <a:p>
            <a:pPr lvl="1"/>
            <a:r>
              <a:rPr lang="en-US" dirty="0" err="1" smtClean="0">
                <a:solidFill>
                  <a:srgbClr val="404040"/>
                </a:solidFill>
              </a:rPr>
              <a:t>Etc</a:t>
            </a:r>
            <a:endParaRPr lang="en-US" dirty="0" smtClean="0">
              <a:solidFill>
                <a:srgbClr val="404040"/>
              </a:solidFill>
            </a:endParaRPr>
          </a:p>
          <a:p>
            <a:pPr lvl="1"/>
            <a:endParaRPr lang="en-US" dirty="0" smtClean="0">
              <a:solidFill>
                <a:srgbClr val="404040"/>
              </a:solidFill>
            </a:endParaRPr>
          </a:p>
          <a:p>
            <a:r>
              <a:rPr lang="en-US" dirty="0">
                <a:solidFill>
                  <a:srgbClr val="404040"/>
                </a:solidFill>
                <a:hlinkClick r:id="rId2"/>
              </a:rPr>
              <a:t>https://developer.mozilla.org/en-US/docs/Web/Accessibility/ARIA/</a:t>
            </a:r>
            <a:r>
              <a:rPr lang="en-US" dirty="0" smtClean="0">
                <a:solidFill>
                  <a:srgbClr val="404040"/>
                </a:solidFill>
                <a:hlinkClick r:id="rId2"/>
              </a:rPr>
              <a:t>ARIA_Techniques</a:t>
            </a:r>
            <a:r>
              <a:rPr lang="en-US" dirty="0" smtClean="0">
                <a:solidFill>
                  <a:srgbClr val="404040"/>
                </a:solidFill>
              </a:rPr>
              <a:t> </a:t>
            </a:r>
          </a:p>
          <a:p>
            <a:endParaRPr lang="en-US" dirty="0">
              <a:solidFill>
                <a:schemeClr val="tx1"/>
              </a:solidFill>
            </a:endParaRPr>
          </a:p>
        </p:txBody>
      </p:sp>
    </p:spTree>
    <p:extLst>
      <p:ext uri="{BB962C8B-B14F-4D97-AF65-F5344CB8AC3E}">
        <p14:creationId xmlns:p14="http://schemas.microsoft.com/office/powerpoint/2010/main" val="450416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 Roles</a:t>
            </a:r>
            <a:endParaRPr lang="en-US" dirty="0"/>
          </a:p>
        </p:txBody>
      </p:sp>
      <p:sp>
        <p:nvSpPr>
          <p:cNvPr id="4" name="Text Placeholder 2"/>
          <p:cNvSpPr>
            <a:spLocks noGrp="1"/>
          </p:cNvSpPr>
          <p:nvPr>
            <p:ph type="body" sz="quarter" idx="11"/>
          </p:nvPr>
        </p:nvSpPr>
        <p:spPr/>
        <p:txBody>
          <a:bodyPr/>
          <a:lstStyle/>
          <a:p>
            <a:r>
              <a:rPr lang="en-US" sz="2400" dirty="0" smtClean="0">
                <a:solidFill>
                  <a:srgbClr val="404040"/>
                </a:solidFill>
              </a:rPr>
              <a:t>Some ARIA role should only be used once per page. </a:t>
            </a:r>
          </a:p>
          <a:p>
            <a:pPr lvl="1"/>
            <a:r>
              <a:rPr lang="en-US" dirty="0" smtClean="0">
                <a:solidFill>
                  <a:srgbClr val="404040"/>
                </a:solidFill>
              </a:rPr>
              <a:t>One role=“navigation”</a:t>
            </a:r>
          </a:p>
          <a:p>
            <a:pPr lvl="1"/>
            <a:r>
              <a:rPr lang="en-US" dirty="0" smtClean="0">
                <a:solidFill>
                  <a:srgbClr val="404040"/>
                </a:solidFill>
              </a:rPr>
              <a:t>One role=“banner”</a:t>
            </a:r>
          </a:p>
          <a:p>
            <a:pPr lvl="1"/>
            <a:r>
              <a:rPr lang="en-US" dirty="0" err="1" smtClean="0">
                <a:solidFill>
                  <a:srgbClr val="404040"/>
                </a:solidFill>
              </a:rPr>
              <a:t>Etc</a:t>
            </a:r>
            <a:endParaRPr lang="en-US" dirty="0" smtClean="0">
              <a:solidFill>
                <a:srgbClr val="404040"/>
              </a:solidFill>
            </a:endParaRPr>
          </a:p>
          <a:p>
            <a:r>
              <a:rPr lang="en-US" dirty="0" smtClean="0">
                <a:solidFill>
                  <a:srgbClr val="404040"/>
                </a:solidFill>
              </a:rPr>
              <a:t>Use ARIA roles when you’re not using the proper HTML tag. </a:t>
            </a:r>
          </a:p>
          <a:p>
            <a:pPr lvl="1"/>
            <a:r>
              <a:rPr lang="en-US" dirty="0" smtClean="0">
                <a:solidFill>
                  <a:srgbClr val="404040"/>
                </a:solidFill>
              </a:rPr>
              <a:t>&lt;nav&gt; does need a role</a:t>
            </a:r>
          </a:p>
          <a:p>
            <a:pPr lvl="1"/>
            <a:r>
              <a:rPr lang="en-US" dirty="0" smtClean="0">
                <a:solidFill>
                  <a:srgbClr val="404040"/>
                </a:solidFill>
              </a:rPr>
              <a:t>A div tag acting like a nav needs a role.</a:t>
            </a:r>
          </a:p>
          <a:p>
            <a:pPr lvl="1"/>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4029633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 Roles</a:t>
            </a:r>
            <a:endParaRPr lang="en-US" dirty="0"/>
          </a:p>
        </p:txBody>
      </p:sp>
      <p:sp>
        <p:nvSpPr>
          <p:cNvPr id="4" name="Text Placeholder 2"/>
          <p:cNvSpPr>
            <a:spLocks noGrp="1"/>
          </p:cNvSpPr>
          <p:nvPr>
            <p:ph type="body" sz="quarter" idx="11"/>
          </p:nvPr>
        </p:nvSpPr>
        <p:spPr>
          <a:xfrm>
            <a:off x="423358" y="1793524"/>
            <a:ext cx="4360309" cy="4578701"/>
          </a:xfrm>
        </p:spPr>
        <p:txBody>
          <a:bodyPr/>
          <a:lstStyle/>
          <a:p>
            <a:r>
              <a:rPr lang="en-US" sz="2400" dirty="0" smtClean="0">
                <a:solidFill>
                  <a:srgbClr val="404040"/>
                </a:solidFill>
              </a:rPr>
              <a:t>Use ARIA roles when you’re not using the “correct” HTML tags.</a:t>
            </a:r>
          </a:p>
          <a:p>
            <a:r>
              <a:rPr lang="en-US" sz="2400" dirty="0" smtClean="0">
                <a:solidFill>
                  <a:srgbClr val="404040"/>
                </a:solidFill>
              </a:rPr>
              <a:t>Example: JavaScript-based checkboxes and radio buttons that use </a:t>
            </a:r>
            <a:r>
              <a:rPr lang="en-US" sz="2400" dirty="0" err="1" smtClean="0">
                <a:solidFill>
                  <a:srgbClr val="404040"/>
                </a:solidFill>
              </a:rPr>
              <a:t>divs</a:t>
            </a:r>
            <a:r>
              <a:rPr lang="en-US" sz="2400" dirty="0" smtClean="0">
                <a:solidFill>
                  <a:srgbClr val="404040"/>
                </a:solidFill>
              </a:rPr>
              <a:t> with images instead of &lt;input type=“checkbox”</a:t>
            </a:r>
            <a:endParaRPr lang="en-US" dirty="0" smtClean="0">
              <a:solidFill>
                <a:srgbClr val="404040"/>
              </a:solidFill>
            </a:endParaRPr>
          </a:p>
          <a:p>
            <a:pPr lvl="1"/>
            <a:endParaRPr lang="en-US" dirty="0" smtClean="0">
              <a:solidFill>
                <a:srgbClr val="404040"/>
              </a:solidFill>
            </a:endParaRPr>
          </a:p>
          <a:p>
            <a:endParaRPr lang="en-US" dirty="0">
              <a:solidFill>
                <a:schemeClr val="tx1"/>
              </a:solidFill>
            </a:endParaRPr>
          </a:p>
        </p:txBody>
      </p:sp>
      <p:pic>
        <p:nvPicPr>
          <p:cNvPr id="2" name="Picture 1"/>
          <p:cNvPicPr>
            <a:picLocks noChangeAspect="1"/>
          </p:cNvPicPr>
          <p:nvPr/>
        </p:nvPicPr>
        <p:blipFill>
          <a:blip r:embed="rId2"/>
          <a:stretch>
            <a:fillRect/>
          </a:stretch>
        </p:blipFill>
        <p:spPr>
          <a:xfrm>
            <a:off x="5168899" y="783167"/>
            <a:ext cx="3530600" cy="5854700"/>
          </a:xfrm>
          <a:prstGeom prst="rect">
            <a:avLst/>
          </a:prstGeom>
        </p:spPr>
      </p:pic>
    </p:spTree>
    <p:extLst>
      <p:ext uri="{BB962C8B-B14F-4D97-AF65-F5344CB8AC3E}">
        <p14:creationId xmlns:p14="http://schemas.microsoft.com/office/powerpoint/2010/main" val="85506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 Roles</a:t>
            </a:r>
            <a:endParaRPr lang="en-US" dirty="0"/>
          </a:p>
        </p:txBody>
      </p:sp>
      <p:sp>
        <p:nvSpPr>
          <p:cNvPr id="4" name="Text Placeholder 2"/>
          <p:cNvSpPr>
            <a:spLocks noGrp="1"/>
          </p:cNvSpPr>
          <p:nvPr>
            <p:ph type="body" sz="quarter" idx="11"/>
          </p:nvPr>
        </p:nvSpPr>
        <p:spPr>
          <a:xfrm>
            <a:off x="423358" y="1793524"/>
            <a:ext cx="4360309" cy="4578701"/>
          </a:xfrm>
        </p:spPr>
        <p:txBody>
          <a:bodyPr>
            <a:normAutofit/>
          </a:bodyPr>
          <a:lstStyle/>
          <a:p>
            <a:pPr marL="0" indent="0">
              <a:buNone/>
            </a:pPr>
            <a:r>
              <a:rPr lang="en-US" sz="2400" dirty="0" smtClean="0">
                <a:solidFill>
                  <a:srgbClr val="404040"/>
                </a:solidFill>
              </a:rPr>
              <a:t>&lt;div role=“</a:t>
            </a:r>
            <a:r>
              <a:rPr lang="en-US" sz="2400" dirty="0" err="1" smtClean="0">
                <a:solidFill>
                  <a:srgbClr val="404040"/>
                </a:solidFill>
              </a:rPr>
              <a:t>radiogroup</a:t>
            </a:r>
            <a:r>
              <a:rPr lang="en-US" sz="2400" dirty="0" smtClean="0">
                <a:solidFill>
                  <a:srgbClr val="404040"/>
                </a:solidFill>
              </a:rPr>
              <a:t>” aria-</a:t>
            </a:r>
            <a:r>
              <a:rPr lang="en-US" sz="2400" dirty="0" err="1" smtClean="0">
                <a:solidFill>
                  <a:srgbClr val="404040"/>
                </a:solidFill>
              </a:rPr>
              <a:t>labelledby</a:t>
            </a:r>
            <a:r>
              <a:rPr lang="en-US" sz="2400" dirty="0" smtClean="0">
                <a:solidFill>
                  <a:srgbClr val="404040"/>
                </a:solidFill>
              </a:rPr>
              <a:t>=“</a:t>
            </a:r>
            <a:r>
              <a:rPr lang="en-US" sz="2400" dirty="0" err="1" smtClean="0">
                <a:solidFill>
                  <a:srgbClr val="404040"/>
                </a:solidFill>
              </a:rPr>
              <a:t>idname</a:t>
            </a:r>
            <a:r>
              <a:rPr lang="en-US" sz="2400" dirty="0" smtClean="0">
                <a:solidFill>
                  <a:srgbClr val="404040"/>
                </a:solidFill>
              </a:rPr>
              <a:t>”&gt;</a:t>
            </a:r>
          </a:p>
          <a:p>
            <a:pPr marL="457200" lvl="1" indent="0">
              <a:buNone/>
            </a:pPr>
            <a:r>
              <a:rPr lang="en-US" dirty="0" smtClean="0">
                <a:solidFill>
                  <a:srgbClr val="404040"/>
                </a:solidFill>
              </a:rPr>
              <a:t>&lt;div role=“radio”</a:t>
            </a:r>
            <a:br>
              <a:rPr lang="en-US" dirty="0" smtClean="0">
                <a:solidFill>
                  <a:srgbClr val="404040"/>
                </a:solidFill>
              </a:rPr>
            </a:br>
            <a:r>
              <a:rPr lang="en-US" dirty="0" smtClean="0">
                <a:solidFill>
                  <a:srgbClr val="404040"/>
                </a:solidFill>
              </a:rPr>
              <a:t>aria-checked=“false”</a:t>
            </a:r>
            <a:br>
              <a:rPr lang="en-US" dirty="0" smtClean="0">
                <a:solidFill>
                  <a:srgbClr val="404040"/>
                </a:solidFill>
              </a:rPr>
            </a:br>
            <a:r>
              <a:rPr lang="en-US" dirty="0" err="1" smtClean="0">
                <a:solidFill>
                  <a:srgbClr val="404040"/>
                </a:solidFill>
              </a:rPr>
              <a:t>tabindex</a:t>
            </a:r>
            <a:r>
              <a:rPr lang="en-US" dirty="0" smtClean="0">
                <a:solidFill>
                  <a:srgbClr val="404040"/>
                </a:solidFill>
              </a:rPr>
              <a:t>=“0”&gt;</a:t>
            </a:r>
            <a:r>
              <a:rPr lang="en-US" dirty="0" err="1" smtClean="0">
                <a:solidFill>
                  <a:srgbClr val="404040"/>
                </a:solidFill>
              </a:rPr>
              <a:t>Lorem</a:t>
            </a:r>
            <a:r>
              <a:rPr lang="en-US" dirty="0" smtClean="0">
                <a:solidFill>
                  <a:srgbClr val="404040"/>
                </a:solidFill>
              </a:rPr>
              <a:t> </a:t>
            </a:r>
            <a:r>
              <a:rPr lang="en-US" dirty="0" err="1" smtClean="0">
                <a:solidFill>
                  <a:srgbClr val="404040"/>
                </a:solidFill>
              </a:rPr>
              <a:t>Ipsum</a:t>
            </a:r>
            <a:r>
              <a:rPr lang="en-US" dirty="0" smtClean="0">
                <a:solidFill>
                  <a:srgbClr val="404040"/>
                </a:solidFill>
              </a:rPr>
              <a:t>&lt;/div&gt;</a:t>
            </a:r>
            <a:br>
              <a:rPr lang="en-US" dirty="0" smtClean="0">
                <a:solidFill>
                  <a:srgbClr val="404040"/>
                </a:solidFill>
              </a:rPr>
            </a:br>
            <a:r>
              <a:rPr lang="en-US" dirty="0" smtClean="0">
                <a:solidFill>
                  <a:srgbClr val="404040"/>
                </a:solidFill>
              </a:rPr>
              <a:t/>
            </a:r>
            <a:br>
              <a:rPr lang="en-US" dirty="0" smtClean="0">
                <a:solidFill>
                  <a:srgbClr val="404040"/>
                </a:solidFill>
              </a:rPr>
            </a:br>
            <a:r>
              <a:rPr lang="en-US" dirty="0" smtClean="0">
                <a:solidFill>
                  <a:srgbClr val="404040"/>
                </a:solidFill>
              </a:rPr>
              <a:t>&lt;div role=“radio”</a:t>
            </a:r>
            <a:br>
              <a:rPr lang="en-US" dirty="0" smtClean="0">
                <a:solidFill>
                  <a:srgbClr val="404040"/>
                </a:solidFill>
              </a:rPr>
            </a:br>
            <a:r>
              <a:rPr lang="en-US" dirty="0" smtClean="0">
                <a:solidFill>
                  <a:srgbClr val="404040"/>
                </a:solidFill>
              </a:rPr>
              <a:t>aria-checked=“false”</a:t>
            </a:r>
            <a:br>
              <a:rPr lang="en-US" dirty="0" smtClean="0">
                <a:solidFill>
                  <a:srgbClr val="404040"/>
                </a:solidFill>
              </a:rPr>
            </a:br>
            <a:r>
              <a:rPr lang="en-US" dirty="0" err="1" smtClean="0">
                <a:solidFill>
                  <a:srgbClr val="404040"/>
                </a:solidFill>
              </a:rPr>
              <a:t>tabindex</a:t>
            </a:r>
            <a:r>
              <a:rPr lang="en-US" dirty="0" smtClean="0">
                <a:solidFill>
                  <a:srgbClr val="404040"/>
                </a:solidFill>
              </a:rPr>
              <a:t>=“-1”&gt;</a:t>
            </a:r>
            <a:r>
              <a:rPr lang="en-US" dirty="0" err="1" smtClean="0">
                <a:solidFill>
                  <a:srgbClr val="404040"/>
                </a:solidFill>
              </a:rPr>
              <a:t>Lorem</a:t>
            </a:r>
            <a:r>
              <a:rPr lang="en-US" dirty="0" smtClean="0">
                <a:solidFill>
                  <a:srgbClr val="404040"/>
                </a:solidFill>
              </a:rPr>
              <a:t> </a:t>
            </a:r>
            <a:r>
              <a:rPr lang="en-US" dirty="0" err="1" smtClean="0">
                <a:solidFill>
                  <a:srgbClr val="404040"/>
                </a:solidFill>
              </a:rPr>
              <a:t>Ipsum</a:t>
            </a:r>
            <a:r>
              <a:rPr lang="en-US" dirty="0" smtClean="0">
                <a:solidFill>
                  <a:srgbClr val="404040"/>
                </a:solidFill>
              </a:rPr>
              <a:t>&lt;/div&gt;</a:t>
            </a:r>
          </a:p>
          <a:p>
            <a:pPr lvl="1"/>
            <a:endParaRPr lang="en-US" dirty="0" smtClean="0">
              <a:solidFill>
                <a:srgbClr val="404040"/>
              </a:solidFill>
            </a:endParaRPr>
          </a:p>
          <a:p>
            <a:endParaRPr lang="en-US" dirty="0">
              <a:solidFill>
                <a:schemeClr val="tx1"/>
              </a:solidFill>
            </a:endParaRPr>
          </a:p>
        </p:txBody>
      </p:sp>
      <p:pic>
        <p:nvPicPr>
          <p:cNvPr id="2" name="Picture 1"/>
          <p:cNvPicPr>
            <a:picLocks noChangeAspect="1"/>
          </p:cNvPicPr>
          <p:nvPr/>
        </p:nvPicPr>
        <p:blipFill>
          <a:blip r:embed="rId2"/>
          <a:stretch>
            <a:fillRect/>
          </a:stretch>
        </p:blipFill>
        <p:spPr>
          <a:xfrm>
            <a:off x="5168899" y="783167"/>
            <a:ext cx="3530600" cy="5854700"/>
          </a:xfrm>
          <a:prstGeom prst="rect">
            <a:avLst/>
          </a:prstGeom>
        </p:spPr>
      </p:pic>
    </p:spTree>
    <p:extLst>
      <p:ext uri="{BB962C8B-B14F-4D97-AF65-F5344CB8AC3E}">
        <p14:creationId xmlns:p14="http://schemas.microsoft.com/office/powerpoint/2010/main" val="3534692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ARIA-</a:t>
            </a:r>
            <a:r>
              <a:rPr lang="en-US" dirty="0" err="1" smtClean="0"/>
              <a:t>labelledby</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You can create an HTML element, like a paragraph, and hide it from sighted-viewers.</a:t>
            </a:r>
          </a:p>
          <a:p>
            <a:r>
              <a:rPr lang="en-US" dirty="0" smtClean="0">
                <a:solidFill>
                  <a:srgbClr val="404040"/>
                </a:solidFill>
              </a:rPr>
              <a:t>Then you can use aria-</a:t>
            </a:r>
            <a:r>
              <a:rPr lang="en-US" dirty="0" err="1" smtClean="0">
                <a:solidFill>
                  <a:srgbClr val="404040"/>
                </a:solidFill>
              </a:rPr>
              <a:t>labelledby</a:t>
            </a:r>
            <a:r>
              <a:rPr lang="en-US" dirty="0" smtClean="0">
                <a:solidFill>
                  <a:srgbClr val="404040"/>
                </a:solidFill>
              </a:rPr>
              <a:t> to have the screen reader read that element. This can be used on </a:t>
            </a:r>
            <a:r>
              <a:rPr lang="en-US" dirty="0" err="1" smtClean="0">
                <a:solidFill>
                  <a:srgbClr val="404040"/>
                </a:solidFill>
              </a:rPr>
              <a:t>infographics</a:t>
            </a:r>
            <a:r>
              <a:rPr lang="en-US" dirty="0" smtClean="0">
                <a:solidFill>
                  <a:srgbClr val="404040"/>
                </a:solidFill>
              </a:rPr>
              <a:t>.</a:t>
            </a:r>
            <a:br>
              <a:rPr lang="en-US" dirty="0" smtClean="0">
                <a:solidFill>
                  <a:srgbClr val="404040"/>
                </a:solidFill>
              </a:rPr>
            </a:br>
            <a:endParaRPr lang="en-US" dirty="0" smtClean="0">
              <a:solidFill>
                <a:srgbClr val="404040"/>
              </a:solidFill>
            </a:endParaRPr>
          </a:p>
          <a:p>
            <a:r>
              <a:rPr lang="en-US" dirty="0" smtClean="0">
                <a:solidFill>
                  <a:srgbClr val="404040"/>
                </a:solidFill>
              </a:rPr>
              <a:t>Example:</a:t>
            </a:r>
          </a:p>
          <a:p>
            <a:pPr marL="0" indent="0">
              <a:buNone/>
            </a:pPr>
            <a:r>
              <a:rPr lang="en-US" dirty="0" smtClean="0">
                <a:solidFill>
                  <a:srgbClr val="404040"/>
                </a:solidFill>
                <a:hlinkClick r:id="rId2"/>
              </a:rPr>
              <a:t>http</a:t>
            </a:r>
            <a:r>
              <a:rPr lang="en-US" dirty="0">
                <a:solidFill>
                  <a:srgbClr val="404040"/>
                </a:solidFill>
                <a:hlinkClick r:id="rId2"/>
              </a:rPr>
              <a:t>://www.last-child.com/accessible-infographics/connect-with-aria-labelledby</a:t>
            </a:r>
            <a:r>
              <a:rPr lang="en-US" dirty="0" smtClean="0">
                <a:solidFill>
                  <a:srgbClr val="404040"/>
                </a:solidFill>
                <a:hlinkClick r:id="rId2"/>
              </a:rPr>
              <a:t>/</a:t>
            </a:r>
            <a:r>
              <a:rPr lang="en-US" dirty="0" smtClean="0">
                <a:solidFill>
                  <a:srgbClr val="404040"/>
                </a:solidFill>
              </a:rPr>
              <a:t>  </a:t>
            </a:r>
          </a:p>
          <a:p>
            <a:endParaRPr lang="en-US" dirty="0">
              <a:solidFill>
                <a:schemeClr val="tx1"/>
              </a:solidFill>
            </a:endParaRPr>
          </a:p>
        </p:txBody>
      </p:sp>
    </p:spTree>
    <p:extLst>
      <p:ext uri="{BB962C8B-B14F-4D97-AF65-F5344CB8AC3E}">
        <p14:creationId xmlns:p14="http://schemas.microsoft.com/office/powerpoint/2010/main" val="1532829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The Guidelines</a:t>
            </a:r>
            <a:endParaRPr lang="en-US" dirty="0"/>
          </a:p>
        </p:txBody>
      </p:sp>
    </p:spTree>
    <p:extLst>
      <p:ext uri="{BB962C8B-B14F-4D97-AF65-F5344CB8AC3E}">
        <p14:creationId xmlns:p14="http://schemas.microsoft.com/office/powerpoint/2010/main" val="876113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Web Accessibility</a:t>
            </a:r>
            <a:endParaRPr lang="en-US" dirty="0"/>
          </a:p>
        </p:txBody>
      </p:sp>
      <p:sp>
        <p:nvSpPr>
          <p:cNvPr id="4" name="Text Placeholder 2"/>
          <p:cNvSpPr>
            <a:spLocks noGrp="1"/>
          </p:cNvSpPr>
          <p:nvPr>
            <p:ph type="body" sz="quarter" idx="11"/>
          </p:nvPr>
        </p:nvSpPr>
        <p:spPr/>
        <p:txBody>
          <a:bodyPr>
            <a:normAutofit lnSpcReduction="10000"/>
          </a:bodyPr>
          <a:lstStyle/>
          <a:p>
            <a:r>
              <a:rPr lang="en-US" sz="2400" dirty="0">
                <a:solidFill>
                  <a:srgbClr val="404040"/>
                </a:solidFill>
              </a:rPr>
              <a:t>Web Content Accessibility Guidelines (WCAG 2.0</a:t>
            </a:r>
            <a:r>
              <a:rPr lang="en-US" sz="2400" dirty="0" smtClean="0">
                <a:solidFill>
                  <a:srgbClr val="404040"/>
                </a:solidFill>
              </a:rPr>
              <a:t>)</a:t>
            </a:r>
            <a:endParaRPr lang="en-US" sz="2400" dirty="0">
              <a:solidFill>
                <a:srgbClr val="404040"/>
              </a:solidFill>
            </a:endParaRPr>
          </a:p>
          <a:p>
            <a:pPr lvl="1"/>
            <a:r>
              <a:rPr lang="en-US" dirty="0" smtClean="0">
                <a:solidFill>
                  <a:srgbClr val="404040"/>
                </a:solidFill>
              </a:rPr>
              <a:t>Developed by the World Wide Web Consortium (W3C)’s Web Accessibility Initiative (WAI)</a:t>
            </a:r>
            <a:br>
              <a:rPr lang="en-US" dirty="0" smtClean="0">
                <a:solidFill>
                  <a:srgbClr val="404040"/>
                </a:solidFill>
              </a:rPr>
            </a:br>
            <a:endParaRPr lang="en-US" dirty="0" smtClean="0">
              <a:solidFill>
                <a:srgbClr val="404040"/>
              </a:solidFill>
            </a:endParaRPr>
          </a:p>
          <a:p>
            <a:pPr lvl="1"/>
            <a:r>
              <a:rPr lang="en-US" dirty="0">
                <a:solidFill>
                  <a:srgbClr val="404040"/>
                </a:solidFill>
                <a:hlinkClick r:id="rId2"/>
              </a:rPr>
              <a:t>https://www.w3.org/WAI/WCAG20/quickref</a:t>
            </a:r>
            <a:r>
              <a:rPr lang="en-US" dirty="0" smtClean="0">
                <a:solidFill>
                  <a:srgbClr val="404040"/>
                </a:solidFill>
                <a:hlinkClick r:id="rId2"/>
              </a:rPr>
              <a:t>/</a:t>
            </a:r>
            <a:endParaRPr lang="en-US" dirty="0" smtClean="0">
              <a:solidFill>
                <a:srgbClr val="404040"/>
              </a:solidFill>
            </a:endParaRPr>
          </a:p>
          <a:p>
            <a:pPr lvl="1"/>
            <a:endParaRPr lang="en-US" dirty="0">
              <a:solidFill>
                <a:srgbClr val="404040"/>
              </a:solidFill>
            </a:endParaRPr>
          </a:p>
          <a:p>
            <a:pPr lvl="1"/>
            <a:r>
              <a:rPr lang="en-US" dirty="0" smtClean="0">
                <a:solidFill>
                  <a:srgbClr val="404040"/>
                </a:solidFill>
              </a:rPr>
              <a:t>Published in 2008</a:t>
            </a:r>
            <a:br>
              <a:rPr lang="en-US" dirty="0" smtClean="0">
                <a:solidFill>
                  <a:srgbClr val="404040"/>
                </a:solidFill>
              </a:rPr>
            </a:br>
            <a:endParaRPr lang="en-US" dirty="0" smtClean="0">
              <a:solidFill>
                <a:srgbClr val="404040"/>
              </a:solidFill>
            </a:endParaRPr>
          </a:p>
          <a:p>
            <a:pPr lvl="1"/>
            <a:r>
              <a:rPr lang="en-US" dirty="0" smtClean="0">
                <a:solidFill>
                  <a:srgbClr val="404040"/>
                </a:solidFill>
              </a:rPr>
              <a:t>Became an ISO Standard in </a:t>
            </a:r>
            <a:r>
              <a:rPr lang="en-US" dirty="0">
                <a:solidFill>
                  <a:srgbClr val="404040"/>
                </a:solidFill>
              </a:rPr>
              <a:t>2012 </a:t>
            </a:r>
            <a:r>
              <a:rPr lang="en-US" dirty="0" smtClean="0">
                <a:solidFill>
                  <a:srgbClr val="404040"/>
                </a:solidFill>
              </a:rPr>
              <a:t>(International </a:t>
            </a:r>
            <a:r>
              <a:rPr lang="en-US" dirty="0">
                <a:solidFill>
                  <a:srgbClr val="404040"/>
                </a:solidFill>
              </a:rPr>
              <a:t>Organization for </a:t>
            </a:r>
            <a:r>
              <a:rPr lang="en-US" dirty="0" smtClean="0">
                <a:solidFill>
                  <a:srgbClr val="404040"/>
                </a:solidFill>
              </a:rPr>
              <a:t>Standardization</a:t>
            </a:r>
            <a:r>
              <a:rPr lang="en-US" dirty="0" smtClean="0">
                <a:solidFill>
                  <a:schemeClr val="tx1"/>
                </a:solidFill>
              </a:rPr>
              <a:t> - </a:t>
            </a:r>
            <a:r>
              <a:rPr lang="en-US" dirty="0" smtClean="0">
                <a:solidFill>
                  <a:srgbClr val="404040"/>
                </a:solidFill>
              </a:rPr>
              <a:t>ISO/IEC 40500:2012)</a:t>
            </a:r>
            <a:br>
              <a:rPr lang="en-US" dirty="0" smtClean="0">
                <a:solidFill>
                  <a:srgbClr val="404040"/>
                </a:solidFill>
              </a:rPr>
            </a:br>
            <a:endParaRPr lang="en-US" dirty="0">
              <a:solidFill>
                <a:schemeClr val="tx1"/>
              </a:solidFill>
            </a:endParaRPr>
          </a:p>
        </p:txBody>
      </p:sp>
    </p:spTree>
    <p:extLst>
      <p:ext uri="{BB962C8B-B14F-4D97-AF65-F5344CB8AC3E}">
        <p14:creationId xmlns:p14="http://schemas.microsoft.com/office/powerpoint/2010/main" val="930474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a:xfrm>
            <a:off x="423358" y="1688665"/>
            <a:ext cx="8277786" cy="4578701"/>
          </a:xfrm>
        </p:spPr>
        <p:txBody>
          <a:bodyPr/>
          <a:lstStyle/>
          <a:p>
            <a:r>
              <a:rPr lang="en-US" dirty="0" smtClean="0">
                <a:solidFill>
                  <a:srgbClr val="404040"/>
                </a:solidFill>
              </a:rPr>
              <a:t>Text alternatives for images, animation, video</a:t>
            </a:r>
            <a:br>
              <a:rPr lang="en-US" dirty="0" smtClean="0">
                <a:solidFill>
                  <a:srgbClr val="404040"/>
                </a:solidFill>
              </a:rPr>
            </a:br>
            <a:endParaRPr lang="en-US" dirty="0" smtClean="0">
              <a:solidFill>
                <a:srgbClr val="404040"/>
              </a:solidFill>
            </a:endParaRPr>
          </a:p>
          <a:p>
            <a:r>
              <a:rPr lang="en-US" dirty="0" smtClean="0">
                <a:solidFill>
                  <a:srgbClr val="404040"/>
                </a:solidFill>
              </a:rPr>
              <a:t>Time-based media (captions, sign language, descriptions)</a:t>
            </a:r>
            <a:br>
              <a:rPr lang="en-US" dirty="0" smtClean="0">
                <a:solidFill>
                  <a:srgbClr val="404040"/>
                </a:solidFill>
              </a:rPr>
            </a:br>
            <a:endParaRPr lang="en-US" dirty="0" smtClean="0">
              <a:solidFill>
                <a:srgbClr val="404040"/>
              </a:solidFill>
            </a:endParaRPr>
          </a:p>
          <a:p>
            <a:r>
              <a:rPr lang="en-US" dirty="0" smtClean="0">
                <a:solidFill>
                  <a:srgbClr val="404040"/>
                </a:solidFill>
              </a:rPr>
              <a:t>Adaptable (meaningful sequence; sensory)</a:t>
            </a:r>
          </a:p>
          <a:p>
            <a:pPr lvl="1"/>
            <a:r>
              <a:rPr lang="en-US" dirty="0" smtClean="0">
                <a:solidFill>
                  <a:srgbClr val="404040"/>
                </a:solidFill>
              </a:rPr>
              <a:t>Example: </a:t>
            </a:r>
          </a:p>
          <a:p>
            <a:pPr lvl="2"/>
            <a:r>
              <a:rPr lang="en-US" dirty="0" smtClean="0">
                <a:solidFill>
                  <a:srgbClr val="404040"/>
                </a:solidFill>
              </a:rPr>
              <a:t>Instructions cannot rely on sound alone</a:t>
            </a:r>
          </a:p>
          <a:p>
            <a:endParaRPr lang="en-US" dirty="0">
              <a:solidFill>
                <a:schemeClr val="tx1"/>
              </a:solidFill>
            </a:endParaRPr>
          </a:p>
        </p:txBody>
      </p:sp>
    </p:spTree>
    <p:extLst>
      <p:ext uri="{BB962C8B-B14F-4D97-AF65-F5344CB8AC3E}">
        <p14:creationId xmlns:p14="http://schemas.microsoft.com/office/powerpoint/2010/main" val="2638139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a:xfrm>
            <a:off x="423358" y="1688665"/>
            <a:ext cx="8277786" cy="4578701"/>
          </a:xfrm>
        </p:spPr>
        <p:txBody>
          <a:bodyPr/>
          <a:lstStyle/>
          <a:p>
            <a:r>
              <a:rPr lang="en-US" dirty="0" smtClean="0">
                <a:solidFill>
                  <a:srgbClr val="404040"/>
                </a:solidFill>
              </a:rPr>
              <a:t>Distinguishable</a:t>
            </a:r>
          </a:p>
          <a:p>
            <a:pPr lvl="1"/>
            <a:r>
              <a:rPr lang="en-US" dirty="0" smtClean="0">
                <a:solidFill>
                  <a:srgbClr val="404040"/>
                </a:solidFill>
              </a:rPr>
              <a:t>Examples:</a:t>
            </a:r>
            <a:br>
              <a:rPr lang="en-US" dirty="0" smtClean="0">
                <a:solidFill>
                  <a:srgbClr val="404040"/>
                </a:solidFill>
              </a:rPr>
            </a:br>
            <a:endParaRPr lang="en-US" dirty="0" smtClean="0">
              <a:solidFill>
                <a:srgbClr val="404040"/>
              </a:solidFill>
            </a:endParaRPr>
          </a:p>
          <a:p>
            <a:pPr lvl="2"/>
            <a:r>
              <a:rPr lang="en-US" dirty="0" smtClean="0">
                <a:solidFill>
                  <a:srgbClr val="404040"/>
                </a:solidFill>
              </a:rPr>
              <a:t>You </a:t>
            </a:r>
            <a:r>
              <a:rPr lang="en-US" dirty="0">
                <a:solidFill>
                  <a:srgbClr val="404040"/>
                </a:solidFill>
              </a:rPr>
              <a:t>cannot rely on color or size as the only ways to show meaning. The red and green background colors in our table would fail WCAG guidelines</a:t>
            </a:r>
            <a:r>
              <a:rPr lang="en-US" dirty="0" smtClean="0">
                <a:solidFill>
                  <a:srgbClr val="404040"/>
                </a:solidFill>
              </a:rPr>
              <a:t>.</a:t>
            </a:r>
            <a:br>
              <a:rPr lang="en-US" dirty="0" smtClean="0">
                <a:solidFill>
                  <a:srgbClr val="404040"/>
                </a:solidFill>
              </a:rPr>
            </a:br>
            <a:endParaRPr lang="en-US" dirty="0">
              <a:solidFill>
                <a:srgbClr val="404040"/>
              </a:solidFill>
            </a:endParaRPr>
          </a:p>
          <a:p>
            <a:pPr lvl="2"/>
            <a:r>
              <a:rPr lang="en-US" dirty="0">
                <a:solidFill>
                  <a:srgbClr val="404040"/>
                </a:solidFill>
              </a:rPr>
              <a:t>Audio that plays for more than three seconds need pause and stop controls</a:t>
            </a:r>
            <a:r>
              <a:rPr lang="en-US" dirty="0" smtClean="0">
                <a:solidFill>
                  <a:srgbClr val="404040"/>
                </a:solidFill>
              </a:rPr>
              <a:t>.</a:t>
            </a:r>
            <a:br>
              <a:rPr lang="en-US" dirty="0" smtClean="0">
                <a:solidFill>
                  <a:srgbClr val="404040"/>
                </a:solidFill>
              </a:rPr>
            </a:br>
            <a:endParaRPr lang="en-US" dirty="0" smtClean="0">
              <a:solidFill>
                <a:srgbClr val="404040"/>
              </a:solidFill>
            </a:endParaRPr>
          </a:p>
          <a:p>
            <a:pPr lvl="2"/>
            <a:r>
              <a:rPr lang="en-US" dirty="0" smtClean="0">
                <a:solidFill>
                  <a:srgbClr val="404040"/>
                </a:solidFill>
              </a:rPr>
              <a:t>Text and images of text must have sufficient contrast compared to its background</a:t>
            </a:r>
            <a:endParaRPr lang="en-US" dirty="0">
              <a:solidFill>
                <a:srgbClr val="404040"/>
              </a:solidFill>
            </a:endParaRPr>
          </a:p>
          <a:p>
            <a:pPr lvl="1"/>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1240046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p:txBody>
          <a:bodyPr/>
          <a:lstStyle/>
          <a:p>
            <a:r>
              <a:rPr lang="en-US" sz="3600" dirty="0" smtClean="0">
                <a:solidFill>
                  <a:srgbClr val="404040"/>
                </a:solidFill>
              </a:rPr>
              <a:t>Can you read this text?</a:t>
            </a:r>
          </a:p>
          <a:p>
            <a:r>
              <a:rPr lang="en-US" sz="3600" dirty="0" smtClean="0">
                <a:solidFill>
                  <a:schemeClr val="tx1">
                    <a:lumMod val="50000"/>
                    <a:lumOff val="50000"/>
                  </a:schemeClr>
                </a:solidFill>
              </a:rPr>
              <a:t>How about this?</a:t>
            </a:r>
          </a:p>
          <a:p>
            <a:r>
              <a:rPr lang="en-US" sz="3600" dirty="0" smtClean="0">
                <a:solidFill>
                  <a:srgbClr val="BFBFBF"/>
                </a:solidFill>
              </a:rPr>
              <a:t>Is this text getting too light?</a:t>
            </a:r>
          </a:p>
          <a:p>
            <a:r>
              <a:rPr lang="en-US" sz="3600" dirty="0" smtClean="0">
                <a:solidFill>
                  <a:srgbClr val="E0E0E0"/>
                </a:solidFill>
              </a:rPr>
              <a:t>How about now?</a:t>
            </a:r>
          </a:p>
          <a:p>
            <a:r>
              <a:rPr lang="en-US" sz="3600" dirty="0" smtClean="0">
                <a:solidFill>
                  <a:srgbClr val="EEEEEE"/>
                </a:solidFill>
              </a:rPr>
              <a:t>Or now?</a:t>
            </a:r>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4011486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58edcb5d60b9d371f715ab533b34e04f.jpg"/>
          <p:cNvPicPr>
            <a:picLocks noChangeAspect="1"/>
          </p:cNvPicPr>
          <p:nvPr/>
        </p:nvPicPr>
        <p:blipFill rotWithShape="1">
          <a:blip r:embed="rId3">
            <a:extLst>
              <a:ext uri="{28A0092B-C50C-407E-A947-70E740481C1C}">
                <a14:useLocalDpi xmlns:a14="http://schemas.microsoft.com/office/drawing/2010/main" val="0"/>
              </a:ext>
            </a:extLst>
          </a:blip>
          <a:srcRect l="8809" t="24434" r="616" b="14652"/>
          <a:stretch/>
        </p:blipFill>
        <p:spPr>
          <a:xfrm>
            <a:off x="0" y="62992"/>
            <a:ext cx="9222944" cy="6684264"/>
          </a:xfrm>
          <a:prstGeom prst="rect">
            <a:avLst/>
          </a:prstGeom>
        </p:spPr>
      </p:pic>
      <p:sp>
        <p:nvSpPr>
          <p:cNvPr id="2" name="TextBox 1"/>
          <p:cNvSpPr txBox="1"/>
          <p:nvPr/>
        </p:nvSpPr>
        <p:spPr>
          <a:xfrm>
            <a:off x="166309" y="361006"/>
            <a:ext cx="4328823" cy="3416320"/>
          </a:xfrm>
          <a:prstGeom prst="rect">
            <a:avLst/>
          </a:prstGeom>
          <a:solidFill>
            <a:schemeClr val="dk1">
              <a:alpha val="62000"/>
            </a:schemeClr>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3600" dirty="0" smtClean="0">
                <a:solidFill>
                  <a:schemeClr val="bg1"/>
                </a:solidFill>
              </a:rPr>
              <a:t>It’s more cost effective to build a ramp into the design than to rip out the stairs and add the ramp later.</a:t>
            </a:r>
            <a:endParaRPr lang="en-US" sz="3600" dirty="0">
              <a:solidFill>
                <a:schemeClr val="bg1"/>
              </a:solidFill>
            </a:endParaRPr>
          </a:p>
        </p:txBody>
      </p:sp>
    </p:spTree>
    <p:extLst>
      <p:ext uri="{BB962C8B-B14F-4D97-AF65-F5344CB8AC3E}">
        <p14:creationId xmlns:p14="http://schemas.microsoft.com/office/powerpoint/2010/main" val="378382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Text color must have sufficient contrast compared to it’s background.  </a:t>
            </a:r>
            <a:br>
              <a:rPr lang="en-US" dirty="0" smtClean="0">
                <a:solidFill>
                  <a:srgbClr val="404040"/>
                </a:solidFill>
              </a:rPr>
            </a:br>
            <a:endParaRPr lang="en-US" dirty="0" smtClean="0">
              <a:solidFill>
                <a:srgbClr val="404040"/>
              </a:solidFill>
            </a:endParaRPr>
          </a:p>
          <a:p>
            <a:r>
              <a:rPr lang="en-US" dirty="0" smtClean="0">
                <a:solidFill>
                  <a:srgbClr val="404040"/>
                </a:solidFill>
              </a:rPr>
              <a:t>Text requires a contrast ratio of 4.5:1 for normal text and 3:1 for large text.  </a:t>
            </a:r>
            <a:br>
              <a:rPr lang="en-US" dirty="0" smtClean="0">
                <a:solidFill>
                  <a:srgbClr val="404040"/>
                </a:solidFill>
              </a:rPr>
            </a:br>
            <a:r>
              <a:rPr lang="en-US" dirty="0" smtClean="0">
                <a:solidFill>
                  <a:srgbClr val="404040"/>
                </a:solidFill>
              </a:rPr>
              <a:t> </a:t>
            </a:r>
          </a:p>
          <a:p>
            <a:r>
              <a:rPr lang="en-US" dirty="0" smtClean="0">
                <a:solidFill>
                  <a:srgbClr val="404040"/>
                </a:solidFill>
              </a:rPr>
              <a:t>You can check the color contrast of text to its background by entering the color codes in a contrast checker such as the one at: </a:t>
            </a:r>
          </a:p>
          <a:p>
            <a:pPr lvl="1"/>
            <a:r>
              <a:rPr lang="en-US" dirty="0" smtClean="0">
                <a:solidFill>
                  <a:srgbClr val="404040"/>
                </a:solidFill>
                <a:hlinkClick r:id="rId2"/>
              </a:rPr>
              <a:t>http</a:t>
            </a:r>
            <a:r>
              <a:rPr lang="en-US" dirty="0">
                <a:solidFill>
                  <a:srgbClr val="404040"/>
                </a:solidFill>
                <a:hlinkClick r:id="rId2"/>
              </a:rPr>
              <a:t>://webaim.org/resources/contrastchecker</a:t>
            </a:r>
            <a:r>
              <a:rPr lang="en-US" dirty="0" smtClean="0">
                <a:solidFill>
                  <a:srgbClr val="404040"/>
                </a:solidFill>
                <a:hlinkClick r:id="rId2"/>
              </a:rPr>
              <a:t>/</a:t>
            </a:r>
            <a:r>
              <a:rPr lang="en-US" dirty="0" smtClean="0">
                <a:solidFill>
                  <a:srgbClr val="404040"/>
                </a:solidFill>
              </a:rPr>
              <a:t> </a:t>
            </a:r>
          </a:p>
          <a:p>
            <a:endParaRPr lang="en-US" dirty="0">
              <a:solidFill>
                <a:schemeClr val="tx1"/>
              </a:solidFill>
            </a:endParaRPr>
          </a:p>
        </p:txBody>
      </p:sp>
    </p:spTree>
    <p:extLst>
      <p:ext uri="{BB962C8B-B14F-4D97-AF65-F5344CB8AC3E}">
        <p14:creationId xmlns:p14="http://schemas.microsoft.com/office/powerpoint/2010/main" val="3371489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Web Accessibility</a:t>
            </a:r>
            <a:endParaRPr lang="en-US" dirty="0"/>
          </a:p>
        </p:txBody>
      </p:sp>
      <p:pic>
        <p:nvPicPr>
          <p:cNvPr id="6" name="Picture 5"/>
          <p:cNvPicPr>
            <a:picLocks noChangeAspect="1"/>
          </p:cNvPicPr>
          <p:nvPr/>
        </p:nvPicPr>
        <p:blipFill>
          <a:blip r:embed="rId2"/>
          <a:stretch>
            <a:fillRect/>
          </a:stretch>
        </p:blipFill>
        <p:spPr>
          <a:xfrm>
            <a:off x="850900" y="1582669"/>
            <a:ext cx="6688569" cy="5092700"/>
          </a:xfrm>
          <a:prstGeom prst="rect">
            <a:avLst/>
          </a:prstGeom>
        </p:spPr>
      </p:pic>
    </p:spTree>
    <p:extLst>
      <p:ext uri="{BB962C8B-B14F-4D97-AF65-F5344CB8AC3E}">
        <p14:creationId xmlns:p14="http://schemas.microsoft.com/office/powerpoint/2010/main" val="209914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Operable</a:t>
            </a:r>
          </a:p>
          <a:p>
            <a:pPr lvl="1"/>
            <a:r>
              <a:rPr lang="en-US" dirty="0" smtClean="0">
                <a:solidFill>
                  <a:srgbClr val="404040"/>
                </a:solidFill>
              </a:rPr>
              <a:t>Examples:</a:t>
            </a:r>
          </a:p>
          <a:p>
            <a:pPr lvl="2"/>
            <a:r>
              <a:rPr lang="en-US" dirty="0" smtClean="0">
                <a:solidFill>
                  <a:srgbClr val="404040"/>
                </a:solidFill>
              </a:rPr>
              <a:t>All parts of a website must be accessible by keyboard only.</a:t>
            </a:r>
          </a:p>
          <a:p>
            <a:pPr lvl="2"/>
            <a:r>
              <a:rPr lang="en-US" dirty="0" smtClean="0">
                <a:solidFill>
                  <a:srgbClr val="404040"/>
                </a:solidFill>
              </a:rPr>
              <a:t>When time limits are set, the user must be given the option to extend the time limit.</a:t>
            </a:r>
          </a:p>
          <a:p>
            <a:pPr lvl="2"/>
            <a:r>
              <a:rPr lang="en-US" dirty="0" smtClean="0">
                <a:solidFill>
                  <a:srgbClr val="404040"/>
                </a:solidFill>
              </a:rPr>
              <a:t>Elements on a website can flash more than three times in one second. </a:t>
            </a:r>
          </a:p>
          <a:p>
            <a:pPr lvl="2"/>
            <a:r>
              <a:rPr lang="en-US" dirty="0" smtClean="0">
                <a:solidFill>
                  <a:srgbClr val="404040"/>
                </a:solidFill>
              </a:rPr>
              <a:t>Users must have an option to bypass blocks of content that repeat on multiple pages (for example: skip navigation links)</a:t>
            </a:r>
          </a:p>
          <a:p>
            <a:pPr lvl="2"/>
            <a:r>
              <a:rPr lang="en-US" dirty="0" smtClean="0">
                <a:solidFill>
                  <a:srgbClr val="404040"/>
                </a:solidFill>
              </a:rPr>
              <a:t>Content must have headings that break up content so that users can easily skip sections they are not interested in.</a:t>
            </a:r>
          </a:p>
          <a:p>
            <a:endParaRPr lang="en-US" dirty="0">
              <a:solidFill>
                <a:schemeClr val="tx1"/>
              </a:solidFill>
            </a:endParaRPr>
          </a:p>
        </p:txBody>
      </p:sp>
    </p:spTree>
    <p:extLst>
      <p:ext uri="{BB962C8B-B14F-4D97-AF65-F5344CB8AC3E}">
        <p14:creationId xmlns:p14="http://schemas.microsoft.com/office/powerpoint/2010/main" val="97128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Understandable</a:t>
            </a:r>
          </a:p>
          <a:p>
            <a:pPr lvl="1"/>
            <a:r>
              <a:rPr lang="en-US" dirty="0" smtClean="0">
                <a:solidFill>
                  <a:srgbClr val="404040"/>
                </a:solidFill>
              </a:rPr>
              <a:t>Examples:</a:t>
            </a:r>
          </a:p>
          <a:p>
            <a:pPr lvl="2"/>
            <a:r>
              <a:rPr lang="en-US" dirty="0" smtClean="0">
                <a:solidFill>
                  <a:srgbClr val="404040"/>
                </a:solidFill>
              </a:rPr>
              <a:t>Keep the navigation consistent from page to page (keep your menu items in the same order when they are repeated on multiple pages)</a:t>
            </a:r>
          </a:p>
          <a:p>
            <a:pPr lvl="2"/>
            <a:r>
              <a:rPr lang="en-US" dirty="0" smtClean="0">
                <a:solidFill>
                  <a:srgbClr val="404040"/>
                </a:solidFill>
              </a:rPr>
              <a:t>Use breadcrumbs so that the user always know where they are in the site architecture</a:t>
            </a:r>
          </a:p>
          <a:p>
            <a:pPr lvl="2"/>
            <a:r>
              <a:rPr lang="en-US" dirty="0" smtClean="0">
                <a:solidFill>
                  <a:srgbClr val="404040"/>
                </a:solidFill>
              </a:rPr>
              <a:t>Labels:</a:t>
            </a:r>
          </a:p>
          <a:p>
            <a:pPr lvl="3"/>
            <a:r>
              <a:rPr lang="en-US" dirty="0" smtClean="0">
                <a:solidFill>
                  <a:srgbClr val="404040"/>
                </a:solidFill>
              </a:rPr>
              <a:t>Always provide labels for form inputs</a:t>
            </a:r>
          </a:p>
          <a:p>
            <a:pPr lvl="3"/>
            <a:r>
              <a:rPr lang="en-US" dirty="0" smtClean="0">
                <a:solidFill>
                  <a:srgbClr val="404040"/>
                </a:solidFill>
              </a:rPr>
              <a:t>Ensure that labels are coded so they are associated with a specific form control (e.g. use the “for” attribute or wrap a form input inside a label tag).</a:t>
            </a:r>
          </a:p>
          <a:p>
            <a:pPr lvl="2"/>
            <a:endParaRPr lang="en-US" dirty="0">
              <a:solidFill>
                <a:schemeClr val="tx1"/>
              </a:solidFill>
            </a:endParaRPr>
          </a:p>
        </p:txBody>
      </p:sp>
    </p:spTree>
    <p:extLst>
      <p:ext uri="{BB962C8B-B14F-4D97-AF65-F5344CB8AC3E}">
        <p14:creationId xmlns:p14="http://schemas.microsoft.com/office/powerpoint/2010/main" val="994062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WCAG 2.0</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Robust</a:t>
            </a:r>
          </a:p>
          <a:p>
            <a:pPr lvl="1"/>
            <a:r>
              <a:rPr lang="en-US" dirty="0" smtClean="0">
                <a:solidFill>
                  <a:srgbClr val="404040"/>
                </a:solidFill>
              </a:rPr>
              <a:t>Examples:</a:t>
            </a:r>
          </a:p>
          <a:p>
            <a:pPr lvl="2"/>
            <a:r>
              <a:rPr lang="en-US" dirty="0" smtClean="0">
                <a:solidFill>
                  <a:srgbClr val="404040"/>
                </a:solidFill>
              </a:rPr>
              <a:t>Use valid HTML. All tags must be closed properly, nested appropriately, etc.</a:t>
            </a:r>
          </a:p>
          <a:p>
            <a:pPr lvl="2"/>
            <a:r>
              <a:rPr lang="en-US" dirty="0" smtClean="0">
                <a:solidFill>
                  <a:srgbClr val="404040"/>
                </a:solidFill>
              </a:rPr>
              <a:t>Add ARIA roles</a:t>
            </a:r>
          </a:p>
          <a:p>
            <a:pPr lvl="3"/>
            <a:r>
              <a:rPr lang="en-US" dirty="0" smtClean="0">
                <a:solidFill>
                  <a:srgbClr val="404040"/>
                </a:solidFill>
              </a:rPr>
              <a:t>Examples:</a:t>
            </a:r>
          </a:p>
          <a:p>
            <a:pPr lvl="4"/>
            <a:r>
              <a:rPr lang="en-US" dirty="0" smtClean="0">
                <a:solidFill>
                  <a:srgbClr val="404040"/>
                </a:solidFill>
              </a:rPr>
              <a:t>Aria-label when a visible label tag cannot be used</a:t>
            </a:r>
          </a:p>
          <a:p>
            <a:pPr lvl="4"/>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152528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Tables</a:t>
            </a:r>
            <a:endParaRPr lang="en-US" dirty="0"/>
          </a:p>
        </p:txBody>
      </p:sp>
      <p:sp>
        <p:nvSpPr>
          <p:cNvPr id="4" name="Text Placeholder 2"/>
          <p:cNvSpPr>
            <a:spLocks noGrp="1"/>
          </p:cNvSpPr>
          <p:nvPr>
            <p:ph type="body" sz="quarter" idx="11"/>
          </p:nvPr>
        </p:nvSpPr>
        <p:spPr/>
        <p:txBody>
          <a:bodyPr/>
          <a:lstStyle/>
          <a:p>
            <a:r>
              <a:rPr lang="en-US" sz="2400" dirty="0" smtClean="0">
                <a:solidFill>
                  <a:srgbClr val="404040"/>
                </a:solidFill>
              </a:rPr>
              <a:t>Try to avoid using tables for layout; use CSS or an HTML framework such as Bootstrap instead of layout tables whenever possible.</a:t>
            </a:r>
            <a:br>
              <a:rPr lang="en-US" sz="2400" dirty="0" smtClean="0">
                <a:solidFill>
                  <a:srgbClr val="404040"/>
                </a:solidFill>
              </a:rPr>
            </a:br>
            <a:endParaRPr lang="en-US" sz="2400" dirty="0" smtClean="0">
              <a:solidFill>
                <a:srgbClr val="404040"/>
              </a:solidFill>
            </a:endParaRPr>
          </a:p>
          <a:p>
            <a:r>
              <a:rPr lang="en-US" sz="2400" dirty="0" smtClean="0">
                <a:solidFill>
                  <a:srgbClr val="404040"/>
                </a:solidFill>
              </a:rPr>
              <a:t>When you do have a layout table, add the attribute: </a:t>
            </a:r>
            <a:r>
              <a:rPr lang="en-US" sz="2400" dirty="0" smtClean="0">
                <a:solidFill>
                  <a:srgbClr val="404040"/>
                </a:solidFill>
                <a:latin typeface="Courier New"/>
                <a:cs typeface="Courier New"/>
              </a:rPr>
              <a:t>summary=“layout”</a:t>
            </a:r>
            <a:br>
              <a:rPr lang="en-US" sz="2400" dirty="0" smtClean="0">
                <a:solidFill>
                  <a:srgbClr val="404040"/>
                </a:solidFill>
                <a:latin typeface="Courier New"/>
                <a:cs typeface="Courier New"/>
              </a:rPr>
            </a:br>
            <a:endParaRPr lang="en-US" sz="2400" dirty="0" smtClean="0">
              <a:solidFill>
                <a:srgbClr val="404040"/>
              </a:solidFill>
              <a:latin typeface="Courier New"/>
              <a:cs typeface="Courier New"/>
            </a:endParaRPr>
          </a:p>
          <a:p>
            <a:r>
              <a:rPr lang="en-US" sz="2400" dirty="0" smtClean="0">
                <a:solidFill>
                  <a:srgbClr val="404040"/>
                </a:solidFill>
              </a:rPr>
              <a:t>Data tables (tables used to list information in a column format) are permitted. These need structure (</a:t>
            </a:r>
            <a:r>
              <a:rPr lang="en-US" sz="2400" dirty="0" err="1" smtClean="0">
                <a:solidFill>
                  <a:srgbClr val="404040"/>
                </a:solidFill>
                <a:latin typeface="Courier New"/>
                <a:cs typeface="Courier New"/>
              </a:rPr>
              <a:t>thead</a:t>
            </a:r>
            <a:r>
              <a:rPr lang="en-US" sz="2400" dirty="0" smtClean="0">
                <a:solidFill>
                  <a:srgbClr val="404040"/>
                </a:solidFill>
                <a:latin typeface="Courier New"/>
                <a:cs typeface="Courier New"/>
              </a:rPr>
              <a:t>, </a:t>
            </a:r>
            <a:r>
              <a:rPr lang="en-US" sz="2400" dirty="0" err="1" smtClean="0">
                <a:solidFill>
                  <a:srgbClr val="404040"/>
                </a:solidFill>
                <a:latin typeface="Courier New"/>
                <a:cs typeface="Courier New"/>
              </a:rPr>
              <a:t>tbody</a:t>
            </a:r>
            <a:r>
              <a:rPr lang="en-US" sz="2400" dirty="0" smtClean="0">
                <a:solidFill>
                  <a:srgbClr val="404040"/>
                </a:solidFill>
                <a:latin typeface="Courier New"/>
                <a:cs typeface="Courier New"/>
              </a:rPr>
              <a:t>, </a:t>
            </a:r>
            <a:r>
              <a:rPr lang="en-US" sz="2400" dirty="0" err="1" smtClean="0">
                <a:solidFill>
                  <a:srgbClr val="404040"/>
                </a:solidFill>
                <a:latin typeface="Courier New"/>
                <a:cs typeface="Courier New"/>
              </a:rPr>
              <a:t>tfoot</a:t>
            </a:r>
            <a:r>
              <a:rPr lang="en-US" sz="2400" dirty="0" smtClean="0">
                <a:solidFill>
                  <a:srgbClr val="404040"/>
                </a:solidFill>
                <a:latin typeface="Courier New"/>
                <a:cs typeface="Courier New"/>
              </a:rPr>
              <a:t>, scope=“col”, scope=“row”</a:t>
            </a:r>
            <a:r>
              <a:rPr lang="en-US" sz="2400" dirty="0" smtClean="0">
                <a:solidFill>
                  <a:srgbClr val="404040"/>
                </a:solidFill>
              </a:rPr>
              <a:t>).</a:t>
            </a:r>
          </a:p>
          <a:p>
            <a:endParaRPr lang="en-US" dirty="0">
              <a:solidFill>
                <a:schemeClr val="tx1"/>
              </a:solidFill>
            </a:endParaRPr>
          </a:p>
        </p:txBody>
      </p:sp>
    </p:spTree>
    <p:extLst>
      <p:ext uri="{BB962C8B-B14F-4D97-AF65-F5344CB8AC3E}">
        <p14:creationId xmlns:p14="http://schemas.microsoft.com/office/powerpoint/2010/main" val="4201114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Section 508</a:t>
            </a:r>
            <a:endParaRPr lang="en-US" dirty="0"/>
          </a:p>
        </p:txBody>
      </p:sp>
      <p:sp>
        <p:nvSpPr>
          <p:cNvPr id="4" name="Text Placeholder 2"/>
          <p:cNvSpPr>
            <a:spLocks noGrp="1"/>
          </p:cNvSpPr>
          <p:nvPr>
            <p:ph type="body" sz="quarter" idx="11"/>
          </p:nvPr>
        </p:nvSpPr>
        <p:spPr/>
        <p:txBody>
          <a:bodyPr/>
          <a:lstStyle/>
          <a:p>
            <a:r>
              <a:rPr lang="en-US" dirty="0" smtClean="0">
                <a:solidFill>
                  <a:srgbClr val="404040"/>
                </a:solidFill>
              </a:rPr>
              <a:t>Section 508 refers to Section 508 of the Rehabilitation Act</a:t>
            </a:r>
          </a:p>
          <a:p>
            <a:r>
              <a:rPr lang="en-US" dirty="0" smtClean="0">
                <a:solidFill>
                  <a:srgbClr val="404040"/>
                </a:solidFill>
              </a:rPr>
              <a:t>Section 508 guidelines are maintained by the Access Board.</a:t>
            </a:r>
          </a:p>
          <a:p>
            <a:pPr lvl="1"/>
            <a:r>
              <a:rPr lang="en-US" dirty="0">
                <a:solidFill>
                  <a:srgbClr val="404040"/>
                </a:solidFill>
                <a:hlinkClick r:id="rId2"/>
              </a:rPr>
              <a:t>https://www.access-board.gov</a:t>
            </a:r>
            <a:r>
              <a:rPr lang="en-US" dirty="0" smtClean="0">
                <a:solidFill>
                  <a:srgbClr val="404040"/>
                </a:solidFill>
                <a:hlinkClick r:id="rId2"/>
              </a:rPr>
              <a:t>/</a:t>
            </a:r>
            <a:endParaRPr lang="en-US" dirty="0" smtClean="0">
              <a:solidFill>
                <a:srgbClr val="404040"/>
              </a:solidFill>
            </a:endParaRPr>
          </a:p>
          <a:p>
            <a:r>
              <a:rPr lang="en-US" dirty="0" smtClean="0">
                <a:solidFill>
                  <a:srgbClr val="404040"/>
                </a:solidFill>
              </a:rPr>
              <a:t>Section 508 guidelines are required for all </a:t>
            </a:r>
            <a:r>
              <a:rPr lang="en-US" smtClean="0">
                <a:solidFill>
                  <a:srgbClr val="404040"/>
                </a:solidFill>
              </a:rPr>
              <a:t>Federal Government websites</a:t>
            </a:r>
            <a:r>
              <a:rPr lang="en-US" dirty="0" smtClean="0">
                <a:solidFill>
                  <a:srgbClr val="404040"/>
                </a:solidFill>
              </a:rPr>
              <a:t>.</a:t>
            </a:r>
            <a:endParaRPr lang="en-US" dirty="0">
              <a:solidFill>
                <a:srgbClr val="404040"/>
              </a:solidFill>
            </a:endParaRPr>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318791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Section 508</a:t>
            </a:r>
            <a:endParaRPr lang="en-US" dirty="0"/>
          </a:p>
        </p:txBody>
      </p:sp>
      <p:sp>
        <p:nvSpPr>
          <p:cNvPr id="4" name="Text Placeholder 2"/>
          <p:cNvSpPr>
            <a:spLocks noGrp="1"/>
          </p:cNvSpPr>
          <p:nvPr>
            <p:ph type="body" sz="quarter" idx="11"/>
          </p:nvPr>
        </p:nvSpPr>
        <p:spPr/>
        <p:txBody>
          <a:bodyPr>
            <a:normAutofit lnSpcReduction="10000"/>
          </a:bodyPr>
          <a:lstStyle/>
          <a:p>
            <a:r>
              <a:rPr lang="en-US" dirty="0" smtClean="0">
                <a:solidFill>
                  <a:srgbClr val="404040"/>
                </a:solidFill>
              </a:rPr>
              <a:t>Text equivalent for images and multimedia</a:t>
            </a:r>
          </a:p>
          <a:p>
            <a:r>
              <a:rPr lang="en-US" dirty="0" smtClean="0">
                <a:solidFill>
                  <a:srgbClr val="404040"/>
                </a:solidFill>
              </a:rPr>
              <a:t>All information conveyed with color must also be conveyed without color (with a text equivalent)</a:t>
            </a:r>
          </a:p>
          <a:p>
            <a:r>
              <a:rPr lang="en-US" dirty="0" smtClean="0">
                <a:solidFill>
                  <a:srgbClr val="404040"/>
                </a:solidFill>
              </a:rPr>
              <a:t>Websites must be readable without a </a:t>
            </a:r>
            <a:r>
              <a:rPr lang="en-US" dirty="0" err="1" smtClean="0">
                <a:solidFill>
                  <a:srgbClr val="404040"/>
                </a:solidFill>
              </a:rPr>
              <a:t>stylesheet</a:t>
            </a:r>
            <a:r>
              <a:rPr lang="en-US" dirty="0" smtClean="0">
                <a:solidFill>
                  <a:srgbClr val="404040"/>
                </a:solidFill>
              </a:rPr>
              <a:t>.</a:t>
            </a:r>
          </a:p>
          <a:p>
            <a:r>
              <a:rPr lang="en-US" dirty="0" smtClean="0">
                <a:solidFill>
                  <a:srgbClr val="404040"/>
                </a:solidFill>
              </a:rPr>
              <a:t>Image maps will have redundant text links.</a:t>
            </a:r>
          </a:p>
          <a:p>
            <a:r>
              <a:rPr lang="en-US" dirty="0" smtClean="0">
                <a:solidFill>
                  <a:srgbClr val="404040"/>
                </a:solidFill>
              </a:rPr>
              <a:t>Data tables have row and column header tags</a:t>
            </a:r>
          </a:p>
          <a:p>
            <a:r>
              <a:rPr lang="en-US" dirty="0" smtClean="0">
                <a:solidFill>
                  <a:srgbClr val="404040"/>
                </a:solidFill>
              </a:rPr>
              <a:t>Data table cells will be associated with a header cell</a:t>
            </a:r>
          </a:p>
          <a:p>
            <a:r>
              <a:rPr lang="en-US" dirty="0" smtClean="0">
                <a:solidFill>
                  <a:srgbClr val="404040"/>
                </a:solidFill>
              </a:rPr>
              <a:t>Frames are titled with text for identification</a:t>
            </a:r>
          </a:p>
          <a:p>
            <a:pPr marL="0" indent="0">
              <a:buNone/>
            </a:pPr>
            <a:r>
              <a:rPr lang="en-US" sz="1600" dirty="0">
                <a:solidFill>
                  <a:srgbClr val="404040"/>
                </a:solidFill>
              </a:rPr>
              <a:t>https://</a:t>
            </a:r>
            <a:r>
              <a:rPr lang="en-US" sz="1600" dirty="0" err="1">
                <a:solidFill>
                  <a:srgbClr val="404040"/>
                </a:solidFill>
              </a:rPr>
              <a:t>www.access-board.gov</a:t>
            </a:r>
            <a:r>
              <a:rPr lang="en-US" sz="1600" dirty="0">
                <a:solidFill>
                  <a:srgbClr val="404040"/>
                </a:solidFill>
              </a:rPr>
              <a:t>/guidelines-and-standards/communications-and-it/about-the-section-508-standards/section-508-standards#subpart_b</a:t>
            </a:r>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613462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400418" y="1506469"/>
            <a:ext cx="4721002" cy="52472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normAutofit fontScale="90000"/>
          </a:bodyPr>
          <a:lstStyle/>
          <a:p>
            <a:r>
              <a:rPr lang="en-US" dirty="0" smtClean="0"/>
              <a:t>Section 508</a:t>
            </a:r>
            <a:endParaRPr lang="en-US" dirty="0"/>
          </a:p>
        </p:txBody>
      </p:sp>
      <p:sp>
        <p:nvSpPr>
          <p:cNvPr id="4" name="Text Placeholder 2"/>
          <p:cNvSpPr>
            <a:spLocks noGrp="1"/>
          </p:cNvSpPr>
          <p:nvPr>
            <p:ph type="body" sz="quarter" idx="11"/>
          </p:nvPr>
        </p:nvSpPr>
        <p:spPr/>
        <p:txBody>
          <a:bodyPr/>
          <a:lstStyle/>
          <a:p>
            <a:r>
              <a:rPr lang="en-US" sz="2000" dirty="0" smtClean="0">
                <a:solidFill>
                  <a:srgbClr val="404040"/>
                </a:solidFill>
              </a:rPr>
              <a:t>Don’t allow screen to flicker &gt; 2Hz</a:t>
            </a:r>
          </a:p>
          <a:p>
            <a:r>
              <a:rPr lang="en-US" sz="2000" dirty="0" smtClean="0">
                <a:solidFill>
                  <a:srgbClr val="404040"/>
                </a:solidFill>
              </a:rPr>
              <a:t>Web pages that are not accessible will have a text equivalent page.</a:t>
            </a:r>
          </a:p>
          <a:p>
            <a:r>
              <a:rPr lang="en-US" sz="2000" dirty="0" smtClean="0">
                <a:solidFill>
                  <a:srgbClr val="404040"/>
                </a:solidFill>
              </a:rPr>
              <a:t>Info created with scripts (e.g. JavaScript) will be available to be read by assistive technology.</a:t>
            </a:r>
          </a:p>
          <a:p>
            <a:r>
              <a:rPr lang="en-US" sz="2000" dirty="0" smtClean="0">
                <a:solidFill>
                  <a:srgbClr val="404040"/>
                </a:solidFill>
              </a:rPr>
              <a:t>Websites requiring a plugin will provide a link to a plugin that complies with 508 standards</a:t>
            </a:r>
          </a:p>
          <a:p>
            <a:r>
              <a:rPr lang="en-US" sz="2000" dirty="0" smtClean="0">
                <a:solidFill>
                  <a:srgbClr val="404040"/>
                </a:solidFill>
              </a:rPr>
              <a:t>Skip navigation</a:t>
            </a:r>
          </a:p>
          <a:p>
            <a:r>
              <a:rPr lang="en-US" sz="2000" dirty="0" smtClean="0">
                <a:solidFill>
                  <a:srgbClr val="404040"/>
                </a:solidFill>
              </a:rPr>
              <a:t>Timed applications must notify users of time constraints and allow them to add addition time </a:t>
            </a:r>
          </a:p>
          <a:p>
            <a:endParaRPr lang="en-US" dirty="0" smtClean="0">
              <a:solidFill>
                <a:srgbClr val="404040"/>
              </a:solidFill>
            </a:endParaRPr>
          </a:p>
          <a:p>
            <a:pPr marL="0" indent="0">
              <a:buNone/>
            </a:pPr>
            <a:r>
              <a:rPr lang="en-US" sz="1600" dirty="0">
                <a:solidFill>
                  <a:srgbClr val="404040"/>
                </a:solidFill>
              </a:rPr>
              <a:t>https://</a:t>
            </a:r>
            <a:r>
              <a:rPr lang="en-US" sz="1600" dirty="0" err="1">
                <a:solidFill>
                  <a:srgbClr val="404040"/>
                </a:solidFill>
              </a:rPr>
              <a:t>www.access-board.gov</a:t>
            </a:r>
            <a:r>
              <a:rPr lang="en-US" sz="1600" dirty="0">
                <a:solidFill>
                  <a:srgbClr val="404040"/>
                </a:solidFill>
              </a:rPr>
              <a:t>/guidelines-and-standards/communications-and-it/about-the-section-508-standards/section-508-standards#subpart_b</a:t>
            </a:r>
          </a:p>
          <a:p>
            <a:endParaRPr lang="en-US" dirty="0" smtClean="0">
              <a:solidFill>
                <a:srgbClr val="404040"/>
              </a:solidFill>
            </a:endParaRPr>
          </a:p>
          <a:p>
            <a:endParaRPr lang="en-US" dirty="0">
              <a:solidFill>
                <a:schemeClr val="tx1"/>
              </a:solidFill>
            </a:endParaRPr>
          </a:p>
        </p:txBody>
      </p:sp>
    </p:spTree>
    <p:extLst>
      <p:ext uri="{BB962C8B-B14F-4D97-AF65-F5344CB8AC3E}">
        <p14:creationId xmlns:p14="http://schemas.microsoft.com/office/powerpoint/2010/main" val="3525262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The Section 508</a:t>
            </a:r>
          </a:p>
          <a:p>
            <a:r>
              <a:rPr lang="en-US" dirty="0" smtClean="0"/>
              <a:t>Refresh</a:t>
            </a:r>
            <a:endParaRPr lang="en-US" dirty="0"/>
          </a:p>
        </p:txBody>
      </p:sp>
    </p:spTree>
    <p:extLst>
      <p:ext uri="{BB962C8B-B14F-4D97-AF65-F5344CB8AC3E}">
        <p14:creationId xmlns:p14="http://schemas.microsoft.com/office/powerpoint/2010/main" val="732912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2878</TotalTime>
  <Words>3778</Words>
  <Application>Microsoft Macintosh PowerPoint</Application>
  <PresentationFormat>On-screen Show (4:3)</PresentationFormat>
  <Paragraphs>576</Paragraphs>
  <Slides>118</Slides>
  <Notes>57</Notes>
  <HiddenSlides>8</HiddenSlides>
  <MMClips>0</MMClips>
  <ScaleCrop>false</ScaleCrop>
  <HeadingPairs>
    <vt:vector size="4" baseType="variant">
      <vt:variant>
        <vt:lpstr>Theme</vt:lpstr>
      </vt:variant>
      <vt:variant>
        <vt:i4>1</vt:i4>
      </vt:variant>
      <vt:variant>
        <vt:lpstr>Slide Titles</vt:lpstr>
      </vt:variant>
      <vt:variant>
        <vt:i4>118</vt:i4>
      </vt:variant>
    </vt:vector>
  </HeadingPairs>
  <TitlesOfParts>
    <vt:vector size="119" baseType="lpstr">
      <vt:lpstr>Office Theme</vt:lpstr>
      <vt:lpstr>PowerPoint Presentation</vt:lpstr>
      <vt:lpstr>PowerPoint Presentation</vt:lpstr>
      <vt:lpstr>PowerPoint Presentation</vt:lpstr>
      <vt:lpstr>PowerPoint Presentation</vt:lpstr>
      <vt:lpstr>PowerPoint Presentation</vt:lpstr>
      <vt:lpstr>PowerPoint Presentation</vt:lpstr>
      <vt:lpstr>Nina Amato</vt:lpstr>
      <vt:lpstr>Who Benefits from Accessibility Guidelines?</vt:lpstr>
      <vt:lpstr>PowerPoint Presentation</vt:lpstr>
      <vt:lpstr>WCAG 2.0</vt:lpstr>
      <vt:lpstr>WCAG 2.0</vt:lpstr>
      <vt:lpstr>PowerPoint Presentation</vt:lpstr>
      <vt:lpstr>Navigating without a mouse</vt:lpstr>
      <vt:lpstr>Navigating without a mouse</vt:lpstr>
      <vt:lpstr>Non-Compliant Website Example</vt:lpstr>
      <vt:lpstr>Add focus to active links </vt:lpstr>
      <vt:lpstr>Add focus to active links </vt:lpstr>
      <vt:lpstr>Check your CSS for :focus</vt:lpstr>
      <vt:lpstr>Check your CSS for :focus</vt:lpstr>
      <vt:lpstr>Firefox’s Style Editor</vt:lpstr>
      <vt:lpstr>a:focus </vt:lpstr>
      <vt:lpstr>a:focus </vt:lpstr>
      <vt:lpstr>PowerPoint Presentation</vt:lpstr>
      <vt:lpstr>PowerPoint Presentation</vt:lpstr>
      <vt:lpstr>Check your CSS for :focus</vt:lpstr>
      <vt:lpstr>Give your anchor tags focus in CSS</vt:lpstr>
      <vt:lpstr>Is your website usable  without a mouse</vt:lpstr>
      <vt:lpstr>PowerPoint Presentation</vt:lpstr>
      <vt:lpstr>tabindex</vt:lpstr>
      <vt:lpstr>PowerPoint Presentation</vt:lpstr>
      <vt:lpstr>Visual Impairment Rates</vt:lpstr>
      <vt:lpstr>Screen Readers</vt:lpstr>
      <vt:lpstr>Web Accessibility</vt:lpstr>
      <vt:lpstr>Web Accessibility</vt:lpstr>
      <vt:lpstr>Screen Readers</vt:lpstr>
      <vt:lpstr>PowerPoint Presentation</vt:lpstr>
      <vt:lpstr>Is your website usable  without a mouse</vt:lpstr>
      <vt:lpstr>PowerPoint Presentation</vt:lpstr>
      <vt:lpstr>Skip Navigation</vt:lpstr>
      <vt:lpstr>PowerPoint Presentation</vt:lpstr>
      <vt:lpstr>HTML files on Github</vt:lpstr>
      <vt:lpstr>HTML files on Github</vt:lpstr>
      <vt:lpstr>Clip to hide and reveal</vt:lpstr>
      <vt:lpstr>Clip to hide and reveal</vt:lpstr>
      <vt:lpstr>PowerPoint Presentation</vt:lpstr>
      <vt:lpstr>HTML files on Github</vt:lpstr>
      <vt:lpstr>HTML files on Github</vt:lpstr>
      <vt:lpstr>PowerPoint Presentation</vt:lpstr>
      <vt:lpstr>Buttons on Mobile</vt:lpstr>
      <vt:lpstr>Buttons on Mobile</vt:lpstr>
      <vt:lpstr>Close buttons</vt:lpstr>
      <vt:lpstr>PowerPoint Presentation</vt:lpstr>
      <vt:lpstr>PowerPoint Presentation</vt:lpstr>
      <vt:lpstr>HTML files on Github</vt:lpstr>
      <vt:lpstr>HTML files on Github</vt:lpstr>
      <vt:lpstr>PowerPoint Presentation</vt:lpstr>
      <vt:lpstr>Modals need focus</vt:lpstr>
      <vt:lpstr>Try to close this modal  without using your mouse </vt:lpstr>
      <vt:lpstr>Coding Accessible Modals</vt:lpstr>
      <vt:lpstr>PowerPoint Presentation</vt:lpstr>
      <vt:lpstr>Here’s why click here and read more, make terrible link text:</vt:lpstr>
      <vt:lpstr>PowerPoint Presentation</vt:lpstr>
      <vt:lpstr>PowerPoint Presentation</vt:lpstr>
      <vt:lpstr>Color Contrast for Text</vt:lpstr>
      <vt:lpstr>Color Contrast for Text</vt:lpstr>
      <vt:lpstr>Color Contrast for Text</vt:lpstr>
      <vt:lpstr>Color Contrast For Text</vt:lpstr>
      <vt:lpstr>Color Contrast For Text</vt:lpstr>
      <vt:lpstr>Color Scheme Tool</vt:lpstr>
      <vt:lpstr>PowerPoint Presentation</vt:lpstr>
      <vt:lpstr>Color Blindness</vt:lpstr>
      <vt:lpstr>Color Blindness</vt:lpstr>
      <vt:lpstr>Color Blindness</vt:lpstr>
      <vt:lpstr>Color Blindness</vt:lpstr>
      <vt:lpstr>Color Blindness</vt:lpstr>
      <vt:lpstr>Color Blindness</vt:lpstr>
      <vt:lpstr>PowerPoint Presentation</vt:lpstr>
      <vt:lpstr>ARIA</vt:lpstr>
      <vt:lpstr>ARIA</vt:lpstr>
      <vt:lpstr>ARIA Roles</vt:lpstr>
      <vt:lpstr>ARIA Roles</vt:lpstr>
      <vt:lpstr>ARIA Roles</vt:lpstr>
      <vt:lpstr>ARIA Roles</vt:lpstr>
      <vt:lpstr>ARIA-labelledby</vt:lpstr>
      <vt:lpstr>PowerPoint Presentation</vt:lpstr>
      <vt:lpstr>Web Accessibility</vt:lpstr>
      <vt:lpstr>WCAG 2.0</vt:lpstr>
      <vt:lpstr>WCAG 2.0</vt:lpstr>
      <vt:lpstr>WCAG 2.0</vt:lpstr>
      <vt:lpstr>WCAG 2.0</vt:lpstr>
      <vt:lpstr>Web Accessibility</vt:lpstr>
      <vt:lpstr>WCAG 2.0</vt:lpstr>
      <vt:lpstr>WCAG 2.0</vt:lpstr>
      <vt:lpstr>WCAG 2.0</vt:lpstr>
      <vt:lpstr>Tables</vt:lpstr>
      <vt:lpstr>Section 508</vt:lpstr>
      <vt:lpstr>Section 508</vt:lpstr>
      <vt:lpstr>Section 508</vt:lpstr>
      <vt:lpstr>PowerPoint Presentation</vt:lpstr>
      <vt:lpstr>New Section 508 Rules</vt:lpstr>
      <vt:lpstr>A Few Excerpts From New Rules</vt:lpstr>
      <vt:lpstr>PowerPoint Presentation</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Testing for Accessibility</vt:lpstr>
      <vt:lpstr>PowerPoint Presentation</vt:lpstr>
      <vt:lpstr>PowerPoint Presentation</vt:lpstr>
      <vt:lpstr>PowerPoint Presentation</vt:lpstr>
    </vt:vector>
  </TitlesOfParts>
  <Company>Brightfind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Accessibility</dc:title>
  <dc:creator>Nina Amato</dc:creator>
  <cp:lastModifiedBy>Nina Amato</cp:lastModifiedBy>
  <cp:revision>109</cp:revision>
  <dcterms:created xsi:type="dcterms:W3CDTF">2016-09-27T18:33:01Z</dcterms:created>
  <dcterms:modified xsi:type="dcterms:W3CDTF">2017-09-15T18:08:43Z</dcterms:modified>
</cp:coreProperties>
</file>